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318" r:id="rId3"/>
    <p:sldId id="323" r:id="rId4"/>
    <p:sldId id="341" r:id="rId5"/>
    <p:sldId id="343" r:id="rId6"/>
    <p:sldId id="330" r:id="rId7"/>
    <p:sldId id="325" r:id="rId8"/>
    <p:sldId id="366" r:id="rId9"/>
    <p:sldId id="367" r:id="rId10"/>
    <p:sldId id="368" r:id="rId11"/>
    <p:sldId id="345" r:id="rId12"/>
    <p:sldId id="344" r:id="rId13"/>
    <p:sldId id="348" r:id="rId14"/>
    <p:sldId id="334" r:id="rId15"/>
    <p:sldId id="353" r:id="rId16"/>
    <p:sldId id="354" r:id="rId17"/>
    <p:sldId id="355" r:id="rId18"/>
    <p:sldId id="356" r:id="rId19"/>
    <p:sldId id="358" r:id="rId20"/>
    <p:sldId id="365" r:id="rId21"/>
    <p:sldId id="333" r:id="rId22"/>
    <p:sldId id="296" r:id="rId23"/>
    <p:sldId id="295" r:id="rId24"/>
    <p:sldId id="308" r:id="rId25"/>
    <p:sldId id="280" r:id="rId26"/>
    <p:sldId id="364" r:id="rId27"/>
    <p:sldId id="331" r:id="rId28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870"/>
    <a:srgbClr val="FFFFFF"/>
    <a:srgbClr val="0E9EA2"/>
    <a:srgbClr val="663300"/>
    <a:srgbClr val="2F2F31"/>
    <a:srgbClr val="26253B"/>
    <a:srgbClr val="000000"/>
    <a:srgbClr val="DDE89A"/>
    <a:srgbClr val="ED8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5" autoAdjust="0"/>
    <p:restoredTop sz="94660"/>
  </p:normalViewPr>
  <p:slideViewPr>
    <p:cSldViewPr>
      <p:cViewPr>
        <p:scale>
          <a:sx n="76" d="100"/>
          <a:sy n="76" d="100"/>
        </p:scale>
        <p:origin x="-124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7 класс</c:v>
                </c:pt>
                <c:pt idx="1">
                  <c:v>8-9 классы</c:v>
                </c:pt>
                <c:pt idx="2">
                  <c:v>10-11 классы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0.85</c:v>
                </c:pt>
                <c:pt idx="1">
                  <c:v>0.86</c:v>
                </c:pt>
                <c:pt idx="2">
                  <c:v>0.83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52-414B-A634-59DF3F46DEF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7 класс</c:v>
                </c:pt>
                <c:pt idx="1">
                  <c:v>8-9 классы</c:v>
                </c:pt>
                <c:pt idx="2">
                  <c:v>10-11 классы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0.87</c:v>
                </c:pt>
                <c:pt idx="1">
                  <c:v>0.84</c:v>
                </c:pt>
                <c:pt idx="2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52-414B-A634-59DF3F46DEF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7 класс</c:v>
                </c:pt>
                <c:pt idx="1">
                  <c:v>8-9 классы</c:v>
                </c:pt>
                <c:pt idx="2">
                  <c:v>10-11 классы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0.88</c:v>
                </c:pt>
                <c:pt idx="1">
                  <c:v>0.86</c:v>
                </c:pt>
                <c:pt idx="2">
                  <c:v>0.87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652-414B-A634-59DF3F46D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390912"/>
        <c:axId val="99289920"/>
        <c:axId val="99077248"/>
      </c:bar3DChart>
      <c:catAx>
        <c:axId val="116390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aseline="0">
                <a:solidFill>
                  <a:schemeClr val="tx2"/>
                </a:solidFill>
              </a:defRPr>
            </a:pPr>
            <a:endParaRPr lang="ru-RU"/>
          </a:p>
        </c:txPr>
        <c:crossAx val="99289920"/>
        <c:crosses val="autoZero"/>
        <c:auto val="1"/>
        <c:lblAlgn val="ctr"/>
        <c:lblOffset val="100"/>
        <c:noMultiLvlLbl val="0"/>
      </c:catAx>
      <c:valAx>
        <c:axId val="992899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solidFill>
                  <a:schemeClr val="tx2"/>
                </a:solidFill>
              </a:defRPr>
            </a:pPr>
            <a:endParaRPr lang="ru-RU"/>
          </a:p>
        </c:txPr>
        <c:crossAx val="116390912"/>
        <c:crosses val="autoZero"/>
        <c:crossBetween val="between"/>
      </c:valAx>
      <c:serAx>
        <c:axId val="99077248"/>
        <c:scaling>
          <c:orientation val="minMax"/>
        </c:scaling>
        <c:delete val="1"/>
        <c:axPos val="b"/>
        <c:majorTickMark val="out"/>
        <c:minorTickMark val="none"/>
        <c:tickLblPos val="nextTo"/>
        <c:crossAx val="99289920"/>
        <c:crosses val="autoZero"/>
      </c:serAx>
    </c:plotArea>
    <c:legend>
      <c:legendPos val="r"/>
      <c:overlay val="0"/>
      <c:txPr>
        <a:bodyPr/>
        <a:lstStyle/>
        <a:p>
          <a:pPr>
            <a:defRPr sz="1000">
              <a:solidFill>
                <a:schemeClr val="tx2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7 класс</c:v>
                </c:pt>
                <c:pt idx="1">
                  <c:v>8-9 классы</c:v>
                </c:pt>
                <c:pt idx="2">
                  <c:v>10-11 классы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0.75</c:v>
                </c:pt>
                <c:pt idx="1">
                  <c:v>0.62</c:v>
                </c:pt>
                <c:pt idx="2">
                  <c:v>0.72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63-442C-A456-685BF35D18D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7 класс</c:v>
                </c:pt>
                <c:pt idx="1">
                  <c:v>8-9 классы</c:v>
                </c:pt>
                <c:pt idx="2">
                  <c:v>10-11 классы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0.72</c:v>
                </c:pt>
                <c:pt idx="1">
                  <c:v>0.7</c:v>
                </c:pt>
                <c:pt idx="2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63-442C-A456-685BF35D18D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7 класс</c:v>
                </c:pt>
                <c:pt idx="1">
                  <c:v>8-9 классы</c:v>
                </c:pt>
                <c:pt idx="2">
                  <c:v>10-11 классы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0.78</c:v>
                </c:pt>
                <c:pt idx="1">
                  <c:v>0.77</c:v>
                </c:pt>
                <c:pt idx="2">
                  <c:v>0.77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63-442C-A456-685BF35D18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389888"/>
        <c:axId val="99291648"/>
        <c:axId val="0"/>
      </c:bar3DChart>
      <c:catAx>
        <c:axId val="116389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tx2"/>
                </a:solidFill>
              </a:defRPr>
            </a:pPr>
            <a:endParaRPr lang="ru-RU"/>
          </a:p>
        </c:txPr>
        <c:crossAx val="99291648"/>
        <c:crosses val="autoZero"/>
        <c:auto val="1"/>
        <c:lblAlgn val="ctr"/>
        <c:lblOffset val="100"/>
        <c:noMultiLvlLbl val="0"/>
      </c:catAx>
      <c:valAx>
        <c:axId val="992916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solidFill>
                  <a:schemeClr val="tx2"/>
                </a:solidFill>
              </a:defRPr>
            </a:pPr>
            <a:endParaRPr lang="ru-RU"/>
          </a:p>
        </c:txPr>
        <c:crossAx val="11638988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050">
              <a:solidFill>
                <a:schemeClr val="tx2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33D255-6806-4E35-B475-5BE657E4F4E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9465C81E-D676-41A1-8404-5C113D64B668}">
      <dgm:prSet phldrT="[Текст]" custT="1"/>
      <dgm:spPr>
        <a:solidFill>
          <a:srgbClr val="EE487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/>
            <a:t>Естественно-научное образование</a:t>
          </a:r>
        </a:p>
      </dgm:t>
    </dgm:pt>
    <dgm:pt modelId="{DCFB1403-E93B-43D2-BB90-F6BABC164BBE}" type="parTrans" cxnId="{3F07CAA0-74EA-4829-B6A1-B5FA13646F85}">
      <dgm:prSet/>
      <dgm:spPr/>
      <dgm:t>
        <a:bodyPr/>
        <a:lstStyle/>
        <a:p>
          <a:endParaRPr lang="ru-RU"/>
        </a:p>
      </dgm:t>
    </dgm:pt>
    <dgm:pt modelId="{44742395-1938-4703-8F81-5F2991B6AA38}" type="sibTrans" cxnId="{3F07CAA0-74EA-4829-B6A1-B5FA13646F85}">
      <dgm:prSet/>
      <dgm:spPr/>
      <dgm:t>
        <a:bodyPr/>
        <a:lstStyle/>
        <a:p>
          <a:endParaRPr lang="ru-RU"/>
        </a:p>
      </dgm:t>
    </dgm:pt>
    <dgm:pt modelId="{7334B9D7-228B-44EC-8AFD-6CFB830B1428}">
      <dgm:prSet phldrT="[Текст]" custT="1"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dirty="0"/>
            <a:t>Математическое образование</a:t>
          </a:r>
        </a:p>
      </dgm:t>
    </dgm:pt>
    <dgm:pt modelId="{A5816B36-731A-4DB9-A664-D5FBFF5B51D0}" type="parTrans" cxnId="{75C85725-114F-4F42-A6C8-282666642E05}">
      <dgm:prSet/>
      <dgm:spPr/>
      <dgm:t>
        <a:bodyPr/>
        <a:lstStyle/>
        <a:p>
          <a:endParaRPr lang="ru-RU"/>
        </a:p>
      </dgm:t>
    </dgm:pt>
    <dgm:pt modelId="{F92ADA95-39A6-4866-B095-A1B080D4E53B}" type="sibTrans" cxnId="{75C85725-114F-4F42-A6C8-282666642E05}">
      <dgm:prSet/>
      <dgm:spPr/>
      <dgm:t>
        <a:bodyPr/>
        <a:lstStyle/>
        <a:p>
          <a:endParaRPr lang="ru-RU"/>
        </a:p>
      </dgm:t>
    </dgm:pt>
    <dgm:pt modelId="{64225792-D566-4B2C-BC9D-03D25840A42C}">
      <dgm:prSet phldrT="[Текст]"/>
      <dgm:spPr>
        <a:solidFill>
          <a:schemeClr val="accent2">
            <a:lumMod val="7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b="1" dirty="0"/>
            <a:t>Гуманитарное образование</a:t>
          </a:r>
        </a:p>
      </dgm:t>
    </dgm:pt>
    <dgm:pt modelId="{2444EA79-BDE8-4C00-B383-0774ECE517B5}" type="parTrans" cxnId="{9B9A8164-A5D2-483E-BDBF-EDFB4725B6A5}">
      <dgm:prSet/>
      <dgm:spPr/>
      <dgm:t>
        <a:bodyPr/>
        <a:lstStyle/>
        <a:p>
          <a:endParaRPr lang="ru-RU"/>
        </a:p>
      </dgm:t>
    </dgm:pt>
    <dgm:pt modelId="{666B697C-4B62-4781-A465-44F281C3C050}" type="sibTrans" cxnId="{9B9A8164-A5D2-483E-BDBF-EDFB4725B6A5}">
      <dgm:prSet/>
      <dgm:spPr/>
      <dgm:t>
        <a:bodyPr/>
        <a:lstStyle/>
        <a:p>
          <a:endParaRPr lang="ru-RU"/>
        </a:p>
      </dgm:t>
    </dgm:pt>
    <dgm:pt modelId="{1FEA73A4-CD3A-44B3-96AC-17D918D07C34}" type="pres">
      <dgm:prSet presAssocID="{7033D255-6806-4E35-B475-5BE657E4F4E4}" presName="compositeShape" presStyleCnt="0">
        <dgm:presLayoutVars>
          <dgm:chMax val="7"/>
          <dgm:dir/>
          <dgm:resizeHandles val="exact"/>
        </dgm:presLayoutVars>
      </dgm:prSet>
      <dgm:spPr/>
    </dgm:pt>
    <dgm:pt modelId="{D859250F-3EFF-49ED-924C-88DB2B97F2BC}" type="pres">
      <dgm:prSet presAssocID="{9465C81E-D676-41A1-8404-5C113D64B668}" presName="circ1" presStyleLbl="vennNode1" presStyleIdx="0" presStyleCnt="3" custScaleX="108696" custScaleY="103662"/>
      <dgm:spPr/>
      <dgm:t>
        <a:bodyPr/>
        <a:lstStyle/>
        <a:p>
          <a:endParaRPr lang="ru-RU"/>
        </a:p>
      </dgm:t>
    </dgm:pt>
    <dgm:pt modelId="{13F931C6-556E-43C1-A171-8513FA8918D8}" type="pres">
      <dgm:prSet presAssocID="{9465C81E-D676-41A1-8404-5C113D64B66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E324EE-A56F-4584-9832-69E5C6BFF5D4}" type="pres">
      <dgm:prSet presAssocID="{7334B9D7-228B-44EC-8AFD-6CFB830B1428}" presName="circ2" presStyleLbl="vennNode1" presStyleIdx="1" presStyleCnt="3" custScaleX="108702" custScaleY="100416" custLinFactNeighborX="-5489" custLinFactNeighborY="567"/>
      <dgm:spPr/>
      <dgm:t>
        <a:bodyPr/>
        <a:lstStyle/>
        <a:p>
          <a:endParaRPr lang="ru-RU"/>
        </a:p>
      </dgm:t>
    </dgm:pt>
    <dgm:pt modelId="{F2E7A5E8-F8AC-4CD0-BEAD-88D6DCDA7F1E}" type="pres">
      <dgm:prSet presAssocID="{7334B9D7-228B-44EC-8AFD-6CFB830B142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961D6-A831-4E38-ABCE-C5F64858437C}" type="pres">
      <dgm:prSet presAssocID="{64225792-D566-4B2C-BC9D-03D25840A42C}" presName="circ3" presStyleLbl="vennNode1" presStyleIdx="2" presStyleCnt="3" custScaleX="103195" custScaleY="100722" custLinFactNeighborX="-3424" custLinFactNeighborY="1315"/>
      <dgm:spPr/>
      <dgm:t>
        <a:bodyPr/>
        <a:lstStyle/>
        <a:p>
          <a:endParaRPr lang="ru-RU"/>
        </a:p>
      </dgm:t>
    </dgm:pt>
    <dgm:pt modelId="{02BC441E-E1E0-4F02-94B6-8BFE0CAFC5E9}" type="pres">
      <dgm:prSet presAssocID="{64225792-D566-4B2C-BC9D-03D25840A42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5F38BD-7021-4D0B-B72B-C22EF47019AB}" type="presOf" srcId="{7334B9D7-228B-44EC-8AFD-6CFB830B1428}" destId="{D4E324EE-A56F-4584-9832-69E5C6BFF5D4}" srcOrd="0" destOrd="0" presId="urn:microsoft.com/office/officeart/2005/8/layout/venn1"/>
    <dgm:cxn modelId="{EC54F064-E7F7-4E3B-97FC-ECA24EDB9B34}" type="presOf" srcId="{7033D255-6806-4E35-B475-5BE657E4F4E4}" destId="{1FEA73A4-CD3A-44B3-96AC-17D918D07C34}" srcOrd="0" destOrd="0" presId="urn:microsoft.com/office/officeart/2005/8/layout/venn1"/>
    <dgm:cxn modelId="{4BB058A3-220C-46A4-8E55-3EF66C924367}" type="presOf" srcId="{64225792-D566-4B2C-BC9D-03D25840A42C}" destId="{434961D6-A831-4E38-ABCE-C5F64858437C}" srcOrd="0" destOrd="0" presId="urn:microsoft.com/office/officeart/2005/8/layout/venn1"/>
    <dgm:cxn modelId="{C371E193-B815-4667-856A-CE430F190D96}" type="presOf" srcId="{9465C81E-D676-41A1-8404-5C113D64B668}" destId="{13F931C6-556E-43C1-A171-8513FA8918D8}" srcOrd="1" destOrd="0" presId="urn:microsoft.com/office/officeart/2005/8/layout/venn1"/>
    <dgm:cxn modelId="{3F07CAA0-74EA-4829-B6A1-B5FA13646F85}" srcId="{7033D255-6806-4E35-B475-5BE657E4F4E4}" destId="{9465C81E-D676-41A1-8404-5C113D64B668}" srcOrd="0" destOrd="0" parTransId="{DCFB1403-E93B-43D2-BB90-F6BABC164BBE}" sibTransId="{44742395-1938-4703-8F81-5F2991B6AA38}"/>
    <dgm:cxn modelId="{DD616134-3941-4EBB-865C-5E5CC9859DE1}" type="presOf" srcId="{7334B9D7-228B-44EC-8AFD-6CFB830B1428}" destId="{F2E7A5E8-F8AC-4CD0-BEAD-88D6DCDA7F1E}" srcOrd="1" destOrd="0" presId="urn:microsoft.com/office/officeart/2005/8/layout/venn1"/>
    <dgm:cxn modelId="{75C85725-114F-4F42-A6C8-282666642E05}" srcId="{7033D255-6806-4E35-B475-5BE657E4F4E4}" destId="{7334B9D7-228B-44EC-8AFD-6CFB830B1428}" srcOrd="1" destOrd="0" parTransId="{A5816B36-731A-4DB9-A664-D5FBFF5B51D0}" sibTransId="{F92ADA95-39A6-4866-B095-A1B080D4E53B}"/>
    <dgm:cxn modelId="{0B4A6443-FCD0-44A4-A02C-2DE8C717E9DB}" type="presOf" srcId="{9465C81E-D676-41A1-8404-5C113D64B668}" destId="{D859250F-3EFF-49ED-924C-88DB2B97F2BC}" srcOrd="0" destOrd="0" presId="urn:microsoft.com/office/officeart/2005/8/layout/venn1"/>
    <dgm:cxn modelId="{71FAB0CC-3C1F-4A1F-A2FB-5CC7D0D1C59C}" type="presOf" srcId="{64225792-D566-4B2C-BC9D-03D25840A42C}" destId="{02BC441E-E1E0-4F02-94B6-8BFE0CAFC5E9}" srcOrd="1" destOrd="0" presId="urn:microsoft.com/office/officeart/2005/8/layout/venn1"/>
    <dgm:cxn modelId="{9B9A8164-A5D2-483E-BDBF-EDFB4725B6A5}" srcId="{7033D255-6806-4E35-B475-5BE657E4F4E4}" destId="{64225792-D566-4B2C-BC9D-03D25840A42C}" srcOrd="2" destOrd="0" parTransId="{2444EA79-BDE8-4C00-B383-0774ECE517B5}" sibTransId="{666B697C-4B62-4781-A465-44F281C3C050}"/>
    <dgm:cxn modelId="{90F78FF9-760C-4B03-BE36-D8DA6EDE09F6}" type="presParOf" srcId="{1FEA73A4-CD3A-44B3-96AC-17D918D07C34}" destId="{D859250F-3EFF-49ED-924C-88DB2B97F2BC}" srcOrd="0" destOrd="0" presId="urn:microsoft.com/office/officeart/2005/8/layout/venn1"/>
    <dgm:cxn modelId="{4867ADD3-235E-4B76-8EE4-ABC8E15813EF}" type="presParOf" srcId="{1FEA73A4-CD3A-44B3-96AC-17D918D07C34}" destId="{13F931C6-556E-43C1-A171-8513FA8918D8}" srcOrd="1" destOrd="0" presId="urn:microsoft.com/office/officeart/2005/8/layout/venn1"/>
    <dgm:cxn modelId="{F5CF0636-1DEB-4409-A27A-B4A0394E6583}" type="presParOf" srcId="{1FEA73A4-CD3A-44B3-96AC-17D918D07C34}" destId="{D4E324EE-A56F-4584-9832-69E5C6BFF5D4}" srcOrd="2" destOrd="0" presId="urn:microsoft.com/office/officeart/2005/8/layout/venn1"/>
    <dgm:cxn modelId="{0EF6CC38-48CF-4039-9D6C-9F6133846728}" type="presParOf" srcId="{1FEA73A4-CD3A-44B3-96AC-17D918D07C34}" destId="{F2E7A5E8-F8AC-4CD0-BEAD-88D6DCDA7F1E}" srcOrd="3" destOrd="0" presId="urn:microsoft.com/office/officeart/2005/8/layout/venn1"/>
    <dgm:cxn modelId="{70E55E67-E0CE-4C37-901A-EC7CE297E3F4}" type="presParOf" srcId="{1FEA73A4-CD3A-44B3-96AC-17D918D07C34}" destId="{434961D6-A831-4E38-ABCE-C5F64858437C}" srcOrd="4" destOrd="0" presId="urn:microsoft.com/office/officeart/2005/8/layout/venn1"/>
    <dgm:cxn modelId="{83317623-2C26-4E81-BE29-23D569E219B3}" type="presParOf" srcId="{1FEA73A4-CD3A-44B3-96AC-17D918D07C34}" destId="{02BC441E-E1E0-4F02-94B6-8BFE0CAFC5E9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9BC90F-A416-47CA-9666-8692A57D3CFE}" type="doc">
      <dgm:prSet loTypeId="urn:microsoft.com/office/officeart/2005/8/layout/chevron2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9AE6F32-27A5-4730-853B-D35BF7FA9402}">
      <dgm:prSet phldrT="[Текст]" phldr="1"/>
      <dgm:spPr/>
      <dgm:t>
        <a:bodyPr/>
        <a:lstStyle/>
        <a:p>
          <a:endParaRPr lang="ru-RU" dirty="0">
            <a:latin typeface="Arial" pitchFamily="34" charset="0"/>
            <a:cs typeface="Arial" pitchFamily="34" charset="0"/>
          </a:endParaRPr>
        </a:p>
      </dgm:t>
    </dgm:pt>
    <dgm:pt modelId="{8F7AD943-01BE-4BAA-9437-942456557C9D}" type="parTrans" cxnId="{D77AD9BF-56FB-42AC-8736-54963C1637E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B34FAB7-BD89-4896-8ED9-000E22CE23A5}" type="sibTrans" cxnId="{D77AD9BF-56FB-42AC-8736-54963C1637E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4B4B176-DA7B-49F9-8420-292FAC8EFA7B}">
      <dgm:prSet phldrT="[Текст]"/>
      <dgm:spPr/>
      <dgm:t>
        <a:bodyPr/>
        <a:lstStyle/>
        <a:p>
          <a:r>
            <a:rPr lang="ru-RU" b="1" dirty="0">
              <a:solidFill>
                <a:srgbClr val="EE4870"/>
              </a:solidFill>
              <a:latin typeface="Arial" pitchFamily="34" charset="0"/>
              <a:cs typeface="Arial" pitchFamily="34" charset="0"/>
            </a:rPr>
            <a:t>Психолого-педагогическая концепция о ведущей роли деятельности в развитии личности</a:t>
          </a:r>
        </a:p>
      </dgm:t>
    </dgm:pt>
    <dgm:pt modelId="{FAC5AA6C-1F65-469B-98C1-D011EA6F3D21}" type="parTrans" cxnId="{B39837E3-5945-44AF-B295-FA49E0B1C0F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33C1BD6-351A-4545-8DAF-46E8D2D6144D}" type="sibTrans" cxnId="{B39837E3-5945-44AF-B295-FA49E0B1C0F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BFC85D0-AF4E-44AD-8038-FAAC84FBB50A}">
      <dgm:prSet phldrT="[Текст]" phldr="1"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6BDF4C9-2D8A-4661-9E74-AD9D625481A8}" type="parTrans" cxnId="{27C4A3EB-E89A-4197-B895-FF355597F9D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A9DFAF1-AE27-43A4-8232-EFB4712A9585}" type="sibTrans" cxnId="{27C4A3EB-E89A-4197-B895-FF355597F9D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DDDB120-7267-4657-8FE2-C8E738B58226}">
      <dgm:prSet phldrT="[Текст]"/>
      <dgm:spPr/>
      <dgm:t>
        <a:bodyPr/>
        <a:lstStyle/>
        <a:p>
          <a:r>
            <a: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Представления о структуре деятельности и процесса обучения</a:t>
          </a:r>
        </a:p>
      </dgm:t>
    </dgm:pt>
    <dgm:pt modelId="{23AEB6E7-3D9B-4F92-822A-0ABDA4091FC2}" type="parTrans" cxnId="{77D88575-1150-4CBC-ADEC-05144388475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51E74FD-F52D-4632-9B26-8DAD0025DEA6}" type="sibTrans" cxnId="{77D88575-1150-4CBC-ADEC-05144388475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DD11AAC-7A75-4525-B96E-2F5FA2212699}">
      <dgm:prSet phldrT="[Текст]" phldr="1"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A542D8D-26E4-4631-BE67-0C81AA82379E}" type="parTrans" cxnId="{EAD6EB92-EE54-4F4C-8CD8-0A9A070C0E0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3E9621C-FC16-46DD-830F-DC3AD0F5C037}" type="sibTrans" cxnId="{EAD6EB92-EE54-4F4C-8CD8-0A9A070C0E0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6F1E4F6-633F-470E-A6F4-843BEC51B2A8}">
      <dgm:prSet phldrT="[Текст]"/>
      <dgm:spPr/>
      <dgm:t>
        <a:bodyPr/>
        <a:lstStyle/>
        <a:p>
          <a:r>
            <a:rPr lang="ru-RU" b="1" dirty="0">
              <a:solidFill>
                <a:srgbClr val="663300"/>
              </a:solidFill>
              <a:latin typeface="Arial" pitchFamily="34" charset="0"/>
              <a:cs typeface="Arial" pitchFamily="34" charset="0"/>
            </a:rPr>
            <a:t>Методы и средства формирования отдельных компонентов познавательной деятельности</a:t>
          </a:r>
        </a:p>
      </dgm:t>
    </dgm:pt>
    <dgm:pt modelId="{B8A43145-203C-4ADB-B580-DDDC32B5BFA2}" type="parTrans" cxnId="{7774174C-C26E-4871-B653-A5276CBCDF1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8F60DA2-80AA-46E2-97E2-F6A01A3B0F63}" type="sibTrans" cxnId="{7774174C-C26E-4871-B653-A5276CBCDF1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7C25259-BA97-4660-B75C-0E80DC5F288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C835581-23C6-40C2-8C47-44585CC8BE4C}" type="parTrans" cxnId="{CEA514ED-0A9F-4014-8A43-015C0FA0056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C81E020-EEE4-4C9D-A737-3B765C0AC98A}" type="sibTrans" cxnId="{CEA514ED-0A9F-4014-8A43-015C0FA0056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1CDDAEC-66D7-42DC-B2B2-F6054623458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E0425B4-0C94-4393-8B23-D77329984FF4}" type="parTrans" cxnId="{6AEA3740-6570-44F1-A62C-446A000D2F8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A8B0B30-8FBF-4970-B787-468AED79E33F}" type="sibTrans" cxnId="{6AEA3740-6570-44F1-A62C-446A000D2F8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1F9417E-68A8-4BCD-8ED3-ABA4E19F549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B3DFBD3-60F9-4B63-92B9-C642D4AF6EFF}" type="parTrans" cxnId="{FE2C983D-030F-459C-ADEC-034361B9EDC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72A2529-E489-42E7-B473-3A1EB73D852F}" type="sibTrans" cxnId="{FE2C983D-030F-459C-ADEC-034361B9EDC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CE3B7A4-3C78-4297-94A1-59597AB09281}">
      <dgm:prSet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Операции, формы и виды мышления</a:t>
          </a:r>
        </a:p>
      </dgm:t>
    </dgm:pt>
    <dgm:pt modelId="{21F04D68-4017-4E8A-9628-F8CEABC775A2}" type="parTrans" cxnId="{5FCE3CC4-18CB-454A-8D32-40733A58502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C13CB9B-442F-411C-8D64-617BF78E187E}" type="sibTrans" cxnId="{5FCE3CC4-18CB-454A-8D32-40733A58502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37316B5-1D3D-449C-8FBF-8128AC558E91}">
      <dgm:prSet/>
      <dgm:spPr/>
      <dgm:t>
        <a:bodyPr/>
        <a:lstStyle/>
        <a:p>
          <a:r>
            <a:rPr lang="ru-RU" b="1" dirty="0">
              <a:solidFill>
                <a:srgbClr val="EE4870"/>
              </a:solidFill>
              <a:latin typeface="Arial" pitchFamily="34" charset="0"/>
              <a:cs typeface="Arial" pitchFamily="34" charset="0"/>
            </a:rPr>
            <a:t>Способы управления умственным развитием учащихся</a:t>
          </a:r>
        </a:p>
      </dgm:t>
    </dgm:pt>
    <dgm:pt modelId="{DE71F279-398A-424D-A244-3071D4322B4A}" type="parTrans" cxnId="{0DA84E6B-0691-46A0-BCC0-7967C38CD1C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75548C5-4674-4789-ACD5-3FF4BD9D1299}" type="sibTrans" cxnId="{0DA84E6B-0691-46A0-BCC0-7967C38CD1C8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E36C271-AB33-453B-8E95-73FF48528B1C}">
      <dgm:prSet/>
      <dgm:spPr/>
      <dgm:t>
        <a:bodyPr/>
        <a:lstStyle/>
        <a:p>
          <a:r>
            <a: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Психолого-педагогические исследования, посвященные выявлению возрастных особенностей учащихся</a:t>
          </a:r>
        </a:p>
      </dgm:t>
    </dgm:pt>
    <dgm:pt modelId="{6611E0A6-A05D-4BE0-BE2A-CCA01C9330DF}" type="parTrans" cxnId="{20A2FD54-DF9A-4D84-A904-83EEFC6DED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26B6BD1-166D-4EC5-A580-3897E4B62D4D}" type="sibTrans" cxnId="{20A2FD54-DF9A-4D84-A904-83EEFC6DED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4483742-B119-42A6-A670-89445947B49D}" type="pres">
      <dgm:prSet presAssocID="{4B9BC90F-A416-47CA-9666-8692A57D3CF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78AABB-00D9-4E31-8EAC-96FFE81872FD}" type="pres">
      <dgm:prSet presAssocID="{99AE6F32-27A5-4730-853B-D35BF7FA9402}" presName="composite" presStyleCnt="0"/>
      <dgm:spPr/>
    </dgm:pt>
    <dgm:pt modelId="{C6D0AFFB-749D-4826-B3B6-082A6E87EC05}" type="pres">
      <dgm:prSet presAssocID="{99AE6F32-27A5-4730-853B-D35BF7FA9402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DAD04-46EF-4C25-86E1-C7BFE7089C71}" type="pres">
      <dgm:prSet presAssocID="{99AE6F32-27A5-4730-853B-D35BF7FA9402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86419-67A4-455A-AA4A-69269A33DDDB}" type="pres">
      <dgm:prSet presAssocID="{1B34FAB7-BD89-4896-8ED9-000E22CE23A5}" presName="sp" presStyleCnt="0"/>
      <dgm:spPr/>
    </dgm:pt>
    <dgm:pt modelId="{15C4E796-5EC6-40EB-818D-28A0C2E1D7BE}" type="pres">
      <dgm:prSet presAssocID="{CBFC85D0-AF4E-44AD-8038-FAAC84FBB50A}" presName="composite" presStyleCnt="0"/>
      <dgm:spPr/>
    </dgm:pt>
    <dgm:pt modelId="{9DC02193-91BC-4C77-943D-8C74B20C3F22}" type="pres">
      <dgm:prSet presAssocID="{CBFC85D0-AF4E-44AD-8038-FAAC84FBB50A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10B8E-2325-48C3-8751-21815B4AB995}" type="pres">
      <dgm:prSet presAssocID="{CBFC85D0-AF4E-44AD-8038-FAAC84FBB50A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3B45A-DA1D-4970-8A2E-AED2AFB21D85}" type="pres">
      <dgm:prSet presAssocID="{5A9DFAF1-AE27-43A4-8232-EFB4712A9585}" presName="sp" presStyleCnt="0"/>
      <dgm:spPr/>
    </dgm:pt>
    <dgm:pt modelId="{74CC837C-BF73-447A-A356-9C647FE9981F}" type="pres">
      <dgm:prSet presAssocID="{CDD11AAC-7A75-4525-B96E-2F5FA2212699}" presName="composite" presStyleCnt="0"/>
      <dgm:spPr/>
    </dgm:pt>
    <dgm:pt modelId="{C5D781A4-1AE5-43DD-8F1B-7D99A70F50DA}" type="pres">
      <dgm:prSet presAssocID="{CDD11AAC-7A75-4525-B96E-2F5FA2212699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E86A2-0114-4E5F-821F-212328EBAB32}" type="pres">
      <dgm:prSet presAssocID="{CDD11AAC-7A75-4525-B96E-2F5FA2212699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E755E-942C-46F0-9ADA-699729515A60}" type="pres">
      <dgm:prSet presAssocID="{23E9621C-FC16-46DD-830F-DC3AD0F5C037}" presName="sp" presStyleCnt="0"/>
      <dgm:spPr/>
    </dgm:pt>
    <dgm:pt modelId="{735429E1-E6C0-4C88-9A72-2658027D9161}" type="pres">
      <dgm:prSet presAssocID="{17C25259-BA97-4660-B75C-0E80DC5F2887}" presName="composite" presStyleCnt="0"/>
      <dgm:spPr/>
    </dgm:pt>
    <dgm:pt modelId="{47AF7BFA-4D50-4506-A0A0-5EB4F954EAAC}" type="pres">
      <dgm:prSet presAssocID="{17C25259-BA97-4660-B75C-0E80DC5F2887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949BA-FE32-411A-AAD0-2BEBDCF9A0C9}" type="pres">
      <dgm:prSet presAssocID="{17C25259-BA97-4660-B75C-0E80DC5F2887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49877-14B2-4C2B-BA5C-AA7FE825EFC7}" type="pres">
      <dgm:prSet presAssocID="{8C81E020-EEE4-4C9D-A737-3B765C0AC98A}" presName="sp" presStyleCnt="0"/>
      <dgm:spPr/>
    </dgm:pt>
    <dgm:pt modelId="{2184C115-17D4-449E-994F-61D24E63FF63}" type="pres">
      <dgm:prSet presAssocID="{E1CDDAEC-66D7-42DC-B2B2-F6054623458F}" presName="composite" presStyleCnt="0"/>
      <dgm:spPr/>
    </dgm:pt>
    <dgm:pt modelId="{8A76A2D1-19D5-4339-9813-D3664AE6C58A}" type="pres">
      <dgm:prSet presAssocID="{E1CDDAEC-66D7-42DC-B2B2-F6054623458F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A581C-284E-4E9A-A636-8DCADA9B6938}" type="pres">
      <dgm:prSet presAssocID="{E1CDDAEC-66D7-42DC-B2B2-F6054623458F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FAED1-60B7-4967-8117-40E8AD60A4E1}" type="pres">
      <dgm:prSet presAssocID="{5A8B0B30-8FBF-4970-B787-468AED79E33F}" presName="sp" presStyleCnt="0"/>
      <dgm:spPr/>
    </dgm:pt>
    <dgm:pt modelId="{967765DB-5216-4546-80AA-818C4D05D17C}" type="pres">
      <dgm:prSet presAssocID="{B1F9417E-68A8-4BCD-8ED3-ABA4E19F5495}" presName="composite" presStyleCnt="0"/>
      <dgm:spPr/>
    </dgm:pt>
    <dgm:pt modelId="{341BFECB-EC18-499D-8351-FEA1853B1E82}" type="pres">
      <dgm:prSet presAssocID="{B1F9417E-68A8-4BCD-8ED3-ABA4E19F5495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B7817-F538-4928-BBC1-FAB54C7BD7BA}" type="pres">
      <dgm:prSet presAssocID="{B1F9417E-68A8-4BCD-8ED3-ABA4E19F5495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832B0E-1977-48CE-A8EC-96849C015AD9}" type="presOf" srcId="{4B9BC90F-A416-47CA-9666-8692A57D3CFE}" destId="{54483742-B119-42A6-A670-89445947B49D}" srcOrd="0" destOrd="0" presId="urn:microsoft.com/office/officeart/2005/8/layout/chevron2"/>
    <dgm:cxn modelId="{7774174C-C26E-4871-B653-A5276CBCDF17}" srcId="{CDD11AAC-7A75-4525-B96E-2F5FA2212699}" destId="{56F1E4F6-633F-470E-A6F4-843BEC51B2A8}" srcOrd="0" destOrd="0" parTransId="{B8A43145-203C-4ADB-B580-DDDC32B5BFA2}" sibTransId="{88F60DA2-80AA-46E2-97E2-F6A01A3B0F63}"/>
    <dgm:cxn modelId="{B39837E3-5945-44AF-B295-FA49E0B1C0FC}" srcId="{99AE6F32-27A5-4730-853B-D35BF7FA9402}" destId="{74B4B176-DA7B-49F9-8420-292FAC8EFA7B}" srcOrd="0" destOrd="0" parTransId="{FAC5AA6C-1F65-469B-98C1-D011EA6F3D21}" sibTransId="{333C1BD6-351A-4545-8DAF-46E8D2D6144D}"/>
    <dgm:cxn modelId="{27C4A3EB-E89A-4197-B895-FF355597F9DF}" srcId="{4B9BC90F-A416-47CA-9666-8692A57D3CFE}" destId="{CBFC85D0-AF4E-44AD-8038-FAAC84FBB50A}" srcOrd="1" destOrd="0" parTransId="{D6BDF4C9-2D8A-4661-9E74-AD9D625481A8}" sibTransId="{5A9DFAF1-AE27-43A4-8232-EFB4712A9585}"/>
    <dgm:cxn modelId="{DC989581-5F73-46E7-88CD-3EE187A29591}" type="presOf" srcId="{3CE3B7A4-3C78-4297-94A1-59597AB09281}" destId="{A8F949BA-FE32-411A-AAD0-2BEBDCF9A0C9}" srcOrd="0" destOrd="0" presId="urn:microsoft.com/office/officeart/2005/8/layout/chevron2"/>
    <dgm:cxn modelId="{79BDCC3C-15FF-41EF-A087-F1F8D570CF34}" type="presOf" srcId="{CDD11AAC-7A75-4525-B96E-2F5FA2212699}" destId="{C5D781A4-1AE5-43DD-8F1B-7D99A70F50DA}" srcOrd="0" destOrd="0" presId="urn:microsoft.com/office/officeart/2005/8/layout/chevron2"/>
    <dgm:cxn modelId="{FE2C983D-030F-459C-ADEC-034361B9EDC5}" srcId="{4B9BC90F-A416-47CA-9666-8692A57D3CFE}" destId="{B1F9417E-68A8-4BCD-8ED3-ABA4E19F5495}" srcOrd="5" destOrd="0" parTransId="{0B3DFBD3-60F9-4B63-92B9-C642D4AF6EFF}" sibTransId="{472A2529-E489-42E7-B473-3A1EB73D852F}"/>
    <dgm:cxn modelId="{807FD942-E9D5-4418-B846-E00D3BF4EBC4}" type="presOf" srcId="{837316B5-1D3D-449C-8FBF-8128AC558E91}" destId="{2F0A581C-284E-4E9A-A636-8DCADA9B6938}" srcOrd="0" destOrd="0" presId="urn:microsoft.com/office/officeart/2005/8/layout/chevron2"/>
    <dgm:cxn modelId="{87591A23-E1EC-4A4A-8D63-3846DB28DAB7}" type="presOf" srcId="{1E36C271-AB33-453B-8E95-73FF48528B1C}" destId="{195B7817-F538-4928-BBC1-FAB54C7BD7BA}" srcOrd="0" destOrd="0" presId="urn:microsoft.com/office/officeart/2005/8/layout/chevron2"/>
    <dgm:cxn modelId="{080D9664-76F1-4805-8E4F-EEA6A335876C}" type="presOf" srcId="{74B4B176-DA7B-49F9-8420-292FAC8EFA7B}" destId="{EB1DAD04-46EF-4C25-86E1-C7BFE7089C71}" srcOrd="0" destOrd="0" presId="urn:microsoft.com/office/officeart/2005/8/layout/chevron2"/>
    <dgm:cxn modelId="{D4869B73-12FD-4D85-96F5-0E4914018F06}" type="presOf" srcId="{99AE6F32-27A5-4730-853B-D35BF7FA9402}" destId="{C6D0AFFB-749D-4826-B3B6-082A6E87EC05}" srcOrd="0" destOrd="0" presId="urn:microsoft.com/office/officeart/2005/8/layout/chevron2"/>
    <dgm:cxn modelId="{2FE1398B-9174-4F4F-A35B-82F56CEB5797}" type="presOf" srcId="{E1CDDAEC-66D7-42DC-B2B2-F6054623458F}" destId="{8A76A2D1-19D5-4339-9813-D3664AE6C58A}" srcOrd="0" destOrd="0" presId="urn:microsoft.com/office/officeart/2005/8/layout/chevron2"/>
    <dgm:cxn modelId="{20A2FD54-DF9A-4D84-A904-83EEFC6DEDB7}" srcId="{B1F9417E-68A8-4BCD-8ED3-ABA4E19F5495}" destId="{1E36C271-AB33-453B-8E95-73FF48528B1C}" srcOrd="0" destOrd="0" parTransId="{6611E0A6-A05D-4BE0-BE2A-CCA01C9330DF}" sibTransId="{A26B6BD1-166D-4EC5-A580-3897E4B62D4D}"/>
    <dgm:cxn modelId="{5FCE3CC4-18CB-454A-8D32-40733A585026}" srcId="{17C25259-BA97-4660-B75C-0E80DC5F2887}" destId="{3CE3B7A4-3C78-4297-94A1-59597AB09281}" srcOrd="0" destOrd="0" parTransId="{21F04D68-4017-4E8A-9628-F8CEABC775A2}" sibTransId="{EC13CB9B-442F-411C-8D64-617BF78E187E}"/>
    <dgm:cxn modelId="{77C63036-80FF-43FC-B06E-EB19BF57BC25}" type="presOf" srcId="{DDDDB120-7267-4657-8FE2-C8E738B58226}" destId="{3C410B8E-2325-48C3-8751-21815B4AB995}" srcOrd="0" destOrd="0" presId="urn:microsoft.com/office/officeart/2005/8/layout/chevron2"/>
    <dgm:cxn modelId="{2E80DA1D-EADB-4468-86D4-591004092556}" type="presOf" srcId="{17C25259-BA97-4660-B75C-0E80DC5F2887}" destId="{47AF7BFA-4D50-4506-A0A0-5EB4F954EAAC}" srcOrd="0" destOrd="0" presId="urn:microsoft.com/office/officeart/2005/8/layout/chevron2"/>
    <dgm:cxn modelId="{0DA84E6B-0691-46A0-BCC0-7967C38CD1C8}" srcId="{E1CDDAEC-66D7-42DC-B2B2-F6054623458F}" destId="{837316B5-1D3D-449C-8FBF-8128AC558E91}" srcOrd="0" destOrd="0" parTransId="{DE71F279-398A-424D-A244-3071D4322B4A}" sibTransId="{975548C5-4674-4789-ACD5-3FF4BD9D1299}"/>
    <dgm:cxn modelId="{17E059A8-E08A-4C11-AEA8-E63D2981B8FF}" type="presOf" srcId="{CBFC85D0-AF4E-44AD-8038-FAAC84FBB50A}" destId="{9DC02193-91BC-4C77-943D-8C74B20C3F22}" srcOrd="0" destOrd="0" presId="urn:microsoft.com/office/officeart/2005/8/layout/chevron2"/>
    <dgm:cxn modelId="{77D88575-1150-4CBC-ADEC-051443884758}" srcId="{CBFC85D0-AF4E-44AD-8038-FAAC84FBB50A}" destId="{DDDDB120-7267-4657-8FE2-C8E738B58226}" srcOrd="0" destOrd="0" parTransId="{23AEB6E7-3D9B-4F92-822A-0ABDA4091FC2}" sibTransId="{051E74FD-F52D-4632-9B26-8DAD0025DEA6}"/>
    <dgm:cxn modelId="{EAD6EB92-EE54-4F4C-8CD8-0A9A070C0E09}" srcId="{4B9BC90F-A416-47CA-9666-8692A57D3CFE}" destId="{CDD11AAC-7A75-4525-B96E-2F5FA2212699}" srcOrd="2" destOrd="0" parTransId="{6A542D8D-26E4-4631-BE67-0C81AA82379E}" sibTransId="{23E9621C-FC16-46DD-830F-DC3AD0F5C037}"/>
    <dgm:cxn modelId="{D3622F2C-ADD2-4434-ADEE-5742BDE5A020}" type="presOf" srcId="{56F1E4F6-633F-470E-A6F4-843BEC51B2A8}" destId="{8E0E86A2-0114-4E5F-821F-212328EBAB32}" srcOrd="0" destOrd="0" presId="urn:microsoft.com/office/officeart/2005/8/layout/chevron2"/>
    <dgm:cxn modelId="{12DB7A3A-0BF0-49E8-824B-F8FFFE46EDF3}" type="presOf" srcId="{B1F9417E-68A8-4BCD-8ED3-ABA4E19F5495}" destId="{341BFECB-EC18-499D-8351-FEA1853B1E82}" srcOrd="0" destOrd="0" presId="urn:microsoft.com/office/officeart/2005/8/layout/chevron2"/>
    <dgm:cxn modelId="{6AEA3740-6570-44F1-A62C-446A000D2F81}" srcId="{4B9BC90F-A416-47CA-9666-8692A57D3CFE}" destId="{E1CDDAEC-66D7-42DC-B2B2-F6054623458F}" srcOrd="4" destOrd="0" parTransId="{5E0425B4-0C94-4393-8B23-D77329984FF4}" sibTransId="{5A8B0B30-8FBF-4970-B787-468AED79E33F}"/>
    <dgm:cxn modelId="{CEA514ED-0A9F-4014-8A43-015C0FA00561}" srcId="{4B9BC90F-A416-47CA-9666-8692A57D3CFE}" destId="{17C25259-BA97-4660-B75C-0E80DC5F2887}" srcOrd="3" destOrd="0" parTransId="{DC835581-23C6-40C2-8C47-44585CC8BE4C}" sibTransId="{8C81E020-EEE4-4C9D-A737-3B765C0AC98A}"/>
    <dgm:cxn modelId="{D77AD9BF-56FB-42AC-8736-54963C1637E3}" srcId="{4B9BC90F-A416-47CA-9666-8692A57D3CFE}" destId="{99AE6F32-27A5-4730-853B-D35BF7FA9402}" srcOrd="0" destOrd="0" parTransId="{8F7AD943-01BE-4BAA-9437-942456557C9D}" sibTransId="{1B34FAB7-BD89-4896-8ED9-000E22CE23A5}"/>
    <dgm:cxn modelId="{769FF6B6-9936-4DE0-BCC2-63D8831916A2}" type="presParOf" srcId="{54483742-B119-42A6-A670-89445947B49D}" destId="{DE78AABB-00D9-4E31-8EAC-96FFE81872FD}" srcOrd="0" destOrd="0" presId="urn:microsoft.com/office/officeart/2005/8/layout/chevron2"/>
    <dgm:cxn modelId="{0ACF4EE0-87A4-46B8-A3C4-0DEA324EF7A9}" type="presParOf" srcId="{DE78AABB-00D9-4E31-8EAC-96FFE81872FD}" destId="{C6D0AFFB-749D-4826-B3B6-082A6E87EC05}" srcOrd="0" destOrd="0" presId="urn:microsoft.com/office/officeart/2005/8/layout/chevron2"/>
    <dgm:cxn modelId="{1ABE7FB3-358D-4FA0-81EC-797DF404A15A}" type="presParOf" srcId="{DE78AABB-00D9-4E31-8EAC-96FFE81872FD}" destId="{EB1DAD04-46EF-4C25-86E1-C7BFE7089C71}" srcOrd="1" destOrd="0" presId="urn:microsoft.com/office/officeart/2005/8/layout/chevron2"/>
    <dgm:cxn modelId="{09D92CAB-9A44-4038-B411-D1B0512B4B97}" type="presParOf" srcId="{54483742-B119-42A6-A670-89445947B49D}" destId="{E9986419-67A4-455A-AA4A-69269A33DDDB}" srcOrd="1" destOrd="0" presId="urn:microsoft.com/office/officeart/2005/8/layout/chevron2"/>
    <dgm:cxn modelId="{1B50B483-5A2B-4D46-B92F-2FA072E822AA}" type="presParOf" srcId="{54483742-B119-42A6-A670-89445947B49D}" destId="{15C4E796-5EC6-40EB-818D-28A0C2E1D7BE}" srcOrd="2" destOrd="0" presId="urn:microsoft.com/office/officeart/2005/8/layout/chevron2"/>
    <dgm:cxn modelId="{0270F9E9-6A60-4CE0-B219-86E5911C2E4B}" type="presParOf" srcId="{15C4E796-5EC6-40EB-818D-28A0C2E1D7BE}" destId="{9DC02193-91BC-4C77-943D-8C74B20C3F22}" srcOrd="0" destOrd="0" presId="urn:microsoft.com/office/officeart/2005/8/layout/chevron2"/>
    <dgm:cxn modelId="{DFF99CA2-DE35-42EC-94E5-08DF3D83E862}" type="presParOf" srcId="{15C4E796-5EC6-40EB-818D-28A0C2E1D7BE}" destId="{3C410B8E-2325-48C3-8751-21815B4AB995}" srcOrd="1" destOrd="0" presId="urn:microsoft.com/office/officeart/2005/8/layout/chevron2"/>
    <dgm:cxn modelId="{A4C63C59-F4E3-4D23-9474-DD5DA144EA1F}" type="presParOf" srcId="{54483742-B119-42A6-A670-89445947B49D}" destId="{0DE3B45A-DA1D-4970-8A2E-AED2AFB21D85}" srcOrd="3" destOrd="0" presId="urn:microsoft.com/office/officeart/2005/8/layout/chevron2"/>
    <dgm:cxn modelId="{079A6B8F-1AD7-40BF-A66F-93454ED8D82A}" type="presParOf" srcId="{54483742-B119-42A6-A670-89445947B49D}" destId="{74CC837C-BF73-447A-A356-9C647FE9981F}" srcOrd="4" destOrd="0" presId="urn:microsoft.com/office/officeart/2005/8/layout/chevron2"/>
    <dgm:cxn modelId="{2004C526-96C3-4E57-8869-45D620113E32}" type="presParOf" srcId="{74CC837C-BF73-447A-A356-9C647FE9981F}" destId="{C5D781A4-1AE5-43DD-8F1B-7D99A70F50DA}" srcOrd="0" destOrd="0" presId="urn:microsoft.com/office/officeart/2005/8/layout/chevron2"/>
    <dgm:cxn modelId="{C90E117F-AA32-4310-9D12-AED954894F1A}" type="presParOf" srcId="{74CC837C-BF73-447A-A356-9C647FE9981F}" destId="{8E0E86A2-0114-4E5F-821F-212328EBAB32}" srcOrd="1" destOrd="0" presId="urn:microsoft.com/office/officeart/2005/8/layout/chevron2"/>
    <dgm:cxn modelId="{32201F12-EC2D-48A7-988F-6B550F9233C3}" type="presParOf" srcId="{54483742-B119-42A6-A670-89445947B49D}" destId="{C59E755E-942C-46F0-9ADA-699729515A60}" srcOrd="5" destOrd="0" presId="urn:microsoft.com/office/officeart/2005/8/layout/chevron2"/>
    <dgm:cxn modelId="{00A92676-F94F-4F93-8F39-8DE983528862}" type="presParOf" srcId="{54483742-B119-42A6-A670-89445947B49D}" destId="{735429E1-E6C0-4C88-9A72-2658027D9161}" srcOrd="6" destOrd="0" presId="urn:microsoft.com/office/officeart/2005/8/layout/chevron2"/>
    <dgm:cxn modelId="{4481269F-0B2E-4FA4-9D93-265DEA06C65C}" type="presParOf" srcId="{735429E1-E6C0-4C88-9A72-2658027D9161}" destId="{47AF7BFA-4D50-4506-A0A0-5EB4F954EAAC}" srcOrd="0" destOrd="0" presId="urn:microsoft.com/office/officeart/2005/8/layout/chevron2"/>
    <dgm:cxn modelId="{63C8E75D-A8D0-4410-B8A3-A3E4A8736DC3}" type="presParOf" srcId="{735429E1-E6C0-4C88-9A72-2658027D9161}" destId="{A8F949BA-FE32-411A-AAD0-2BEBDCF9A0C9}" srcOrd="1" destOrd="0" presId="urn:microsoft.com/office/officeart/2005/8/layout/chevron2"/>
    <dgm:cxn modelId="{6AC8B839-195F-4BC4-B895-C5DDF7B51D0A}" type="presParOf" srcId="{54483742-B119-42A6-A670-89445947B49D}" destId="{40049877-14B2-4C2B-BA5C-AA7FE825EFC7}" srcOrd="7" destOrd="0" presId="urn:microsoft.com/office/officeart/2005/8/layout/chevron2"/>
    <dgm:cxn modelId="{0C4BA6CD-679D-493F-9E5C-D3FDB5B6A26D}" type="presParOf" srcId="{54483742-B119-42A6-A670-89445947B49D}" destId="{2184C115-17D4-449E-994F-61D24E63FF63}" srcOrd="8" destOrd="0" presId="urn:microsoft.com/office/officeart/2005/8/layout/chevron2"/>
    <dgm:cxn modelId="{233C4E1A-08AE-48CE-A659-1D935253E1B5}" type="presParOf" srcId="{2184C115-17D4-449E-994F-61D24E63FF63}" destId="{8A76A2D1-19D5-4339-9813-D3664AE6C58A}" srcOrd="0" destOrd="0" presId="urn:microsoft.com/office/officeart/2005/8/layout/chevron2"/>
    <dgm:cxn modelId="{6CF9F03E-3FC7-4983-85CC-4F58E7DC462D}" type="presParOf" srcId="{2184C115-17D4-449E-994F-61D24E63FF63}" destId="{2F0A581C-284E-4E9A-A636-8DCADA9B6938}" srcOrd="1" destOrd="0" presId="urn:microsoft.com/office/officeart/2005/8/layout/chevron2"/>
    <dgm:cxn modelId="{C7468815-1944-4A7B-BF93-01C44C9948BA}" type="presParOf" srcId="{54483742-B119-42A6-A670-89445947B49D}" destId="{E74FAED1-60B7-4967-8117-40E8AD60A4E1}" srcOrd="9" destOrd="0" presId="urn:microsoft.com/office/officeart/2005/8/layout/chevron2"/>
    <dgm:cxn modelId="{614EF094-B847-43D5-BD16-27E769BAE80F}" type="presParOf" srcId="{54483742-B119-42A6-A670-89445947B49D}" destId="{967765DB-5216-4546-80AA-818C4D05D17C}" srcOrd="10" destOrd="0" presId="urn:microsoft.com/office/officeart/2005/8/layout/chevron2"/>
    <dgm:cxn modelId="{97BD228F-910C-46A0-9CA4-31806D3D5EB2}" type="presParOf" srcId="{967765DB-5216-4546-80AA-818C4D05D17C}" destId="{341BFECB-EC18-499D-8351-FEA1853B1E82}" srcOrd="0" destOrd="0" presId="urn:microsoft.com/office/officeart/2005/8/layout/chevron2"/>
    <dgm:cxn modelId="{E2D45987-710E-48A1-9970-23659D6EC995}" type="presParOf" srcId="{967765DB-5216-4546-80AA-818C4D05D17C}" destId="{195B7817-F538-4928-BBC1-FAB54C7BD7B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0C4F3-15CD-4264-855E-27E4A750DCDF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FFD38-0D13-47F6-BAA2-6BA4FDB2F2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403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5ECD6-4CD7-42DF-926F-5EB3B22096BC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385BB-67CD-4E49-8A0B-ACBF83B30D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569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4B5941-7778-4868-9A10-6BC2B646B0C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009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A84C6-8973-4D37-A5BA-F4EC1C0FB7A1}" type="slidenum">
              <a:rPr lang="en-US"/>
              <a:pPr/>
              <a:t>6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263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7B6043-DB12-4748-9D46-592ABA32F8A1}" type="slidenum">
              <a:rPr lang="ru-RU"/>
              <a:pPr eaLnBrk="1" hangingPunct="1"/>
              <a:t>8</a:t>
            </a:fld>
            <a:endParaRPr lang="ru-RU"/>
          </a:p>
        </p:txBody>
      </p:sp>
      <p:sp>
        <p:nvSpPr>
          <p:cNvPr id="512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DCA78F7F-2F67-4153-9FA5-DEA7668F4E49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  <p:sp>
        <p:nvSpPr>
          <p:cNvPr id="51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70976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1C279-A9CA-4071-B603-8B1BA9AF048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8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C385BB-67CD-4E49-8A0B-ACBF83B30D8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709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200" dirty="0"/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1C279-A9CA-4071-B603-8B1BA9AF048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74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C385BB-67CD-4E49-8A0B-ACBF83B30D8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36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42"/>
          <p:cNvSpPr>
            <a:spLocks noChangeArrowheads="1"/>
          </p:cNvSpPr>
          <p:nvPr userDrawn="1"/>
        </p:nvSpPr>
        <p:spPr bwMode="gray">
          <a:xfrm>
            <a:off x="928662" y="4500570"/>
            <a:ext cx="741363" cy="744537"/>
          </a:xfrm>
          <a:prstGeom prst="rect">
            <a:avLst/>
          </a:prstGeom>
          <a:solidFill>
            <a:srgbClr val="D7D7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096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99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1 h 315"/>
              <a:gd name="T2" fmla="*/ 5546 w 5655"/>
              <a:gd name="T3" fmla="*/ 0 h 315"/>
              <a:gd name="T4" fmla="*/ 5655 w 5655"/>
              <a:gd name="T5" fmla="*/ 84 h 315"/>
              <a:gd name="T6" fmla="*/ 5649 w 5655"/>
              <a:gd name="T7" fmla="*/ 315 h 315"/>
              <a:gd name="T8" fmla="*/ 1 w 5655"/>
              <a:gd name="T9" fmla="*/ 314 h 315"/>
              <a:gd name="T10" fmla="*/ 0 w 5655"/>
              <a:gd name="T11" fmla="*/ 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МБОУ СОШ № 56 г. Пензы</a:t>
            </a: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102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5446 w 5446"/>
                <a:gd name="T3" fmla="*/ 0 h 590"/>
                <a:gd name="T4" fmla="*/ 5446 w 5446"/>
                <a:gd name="T5" fmla="*/ 312 h 590"/>
                <a:gd name="T6" fmla="*/ 5446 w 5446"/>
                <a:gd name="T7" fmla="*/ 451 h 590"/>
                <a:gd name="T8" fmla="*/ 1512 w 5446"/>
                <a:gd name="T9" fmla="*/ 443 h 590"/>
                <a:gd name="T10" fmla="*/ 1288 w 5446"/>
                <a:gd name="T11" fmla="*/ 584 h 590"/>
                <a:gd name="T12" fmla="*/ 0 w 5446"/>
                <a:gd name="T13" fmla="*/ 590 h 590"/>
                <a:gd name="T14" fmla="*/ 0 w 5446"/>
                <a:gd name="T15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ru-RU" sz="2400" b="1" dirty="0">
                  <a:solidFill>
                    <a:schemeClr val="tx1">
                      <a:lumMod val="20000"/>
                      <a:lumOff val="80000"/>
                    </a:schemeClr>
                  </a:solidFill>
                </a:rPr>
                <a:t>Королева Елена Александровна, учитель физики и астрономии</a:t>
              </a:r>
            </a:p>
          </p:txBody>
        </p:sp>
        <p:sp>
          <p:nvSpPr>
            <p:cNvPr id="3104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440 w 1440"/>
                <a:gd name="T1" fmla="*/ 1 h 112"/>
                <a:gd name="T2" fmla="*/ 1261 w 1440"/>
                <a:gd name="T3" fmla="*/ 112 h 112"/>
                <a:gd name="T4" fmla="*/ 0 w 1440"/>
                <a:gd name="T5" fmla="*/ 110 h 112"/>
                <a:gd name="T6" fmla="*/ 0 w 1440"/>
                <a:gd name="T7" fmla="*/ 49 h 112"/>
                <a:gd name="T8" fmla="*/ 1069 w 1440"/>
                <a:gd name="T9" fmla="*/ 50 h 112"/>
                <a:gd name="T10" fmla="*/ 1142 w 1440"/>
                <a:gd name="T11" fmla="*/ 0 h 112"/>
                <a:gd name="T12" fmla="*/ 1440 w 1440"/>
                <a:gd name="T13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05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gray">
          <a:xfrm>
            <a:off x="4071934" y="4500570"/>
            <a:ext cx="741363" cy="744537"/>
          </a:xfrm>
          <a:prstGeom prst="rect">
            <a:avLst/>
          </a:prstGeom>
          <a:solidFill>
            <a:srgbClr val="D7D7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fld id="{0F298F78-4A28-4572-88FC-B449EADE3DF5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gray">
          <a:xfrm>
            <a:off x="1703388" y="451167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gray">
          <a:xfrm>
            <a:off x="2492375" y="5314950"/>
            <a:ext cx="742950" cy="7429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Rectangle 49"/>
          <p:cNvSpPr>
            <a:spLocks noChangeArrowheads="1"/>
          </p:cNvSpPr>
          <p:nvPr userDrawn="1"/>
        </p:nvSpPr>
        <p:spPr bwMode="gray">
          <a:xfrm>
            <a:off x="3286116" y="4500570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Rectangle 50"/>
          <p:cNvSpPr>
            <a:spLocks noChangeArrowheads="1"/>
          </p:cNvSpPr>
          <p:nvPr userDrawn="1"/>
        </p:nvSpPr>
        <p:spPr bwMode="gray">
          <a:xfrm>
            <a:off x="3286116" y="5329256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9" grpId="0" animBg="1"/>
      <p:bldP spid="3100" grpId="0" animBg="1"/>
      <p:bldP spid="310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58207C-6CE8-4020-BBE7-F34E1A2B4AE7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0814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AA5C71-C5B4-4832-9B60-CA8C08D34756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15634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1D8CAE37-813C-4AC2-8071-42DE60B80890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88640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2FEDF38A-2CD4-4C3C-9F77-61160302460F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20376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1FFD9803-5F3A-43FE-A833-9722E4B9E00D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320795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ru-RU"/>
              <a:t>Вставка рисунка SmartArt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fld id="{64F7DA70-F2FD-4442-85A9-152E377E5B64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095422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D836C-87E5-41AB-80A0-D0779DA5096C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01DD-1439-4088-8A7B-5BB311679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282FAB-68E0-4F5B-83A0-BAE2348A9446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198715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C0ECAD-A49A-4811-B78D-C74B54965CD1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252012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FD088B-8759-4961-BEC7-9618456E8660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552185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CAE90F-4BDD-41E0-A3F8-A12CACE36E0E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344814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628D45-3573-4A8C-AA8C-AA612EC348CD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077852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9BDA34-3187-4563-B463-70C84290DAD6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786050" y="2786058"/>
            <a:ext cx="6019800" cy="1470025"/>
          </a:xfrm>
        </p:spPr>
        <p:txBody>
          <a:bodyPr/>
          <a:lstStyle>
            <a:lvl1pPr algn="r">
              <a:defRPr sz="2400" baseline="0">
                <a:solidFill>
                  <a:srgbClr val="000000"/>
                </a:solidFill>
              </a:defRPr>
            </a:lvl1pPr>
          </a:lstStyle>
          <a:p>
            <a:r>
              <a:rPr lang="ru-RU" noProof="0" dirty="0"/>
              <a:t>Учебное сотрудничество – основа формирования коммуникативной компетенции учащихся </a:t>
            </a:r>
            <a:br>
              <a:rPr lang="ru-RU" noProof="0" dirty="0"/>
            </a:br>
            <a:r>
              <a:rPr lang="ru-RU" noProof="0" dirty="0"/>
              <a:t>(на материале немецкого языка)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01609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A3FCAA-4141-4743-83CF-17810230D3CD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154936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05565F-BB8C-4DCE-8064-3B75C53A0F8F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368447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4 w 5651"/>
              <a:gd name="T1" fmla="*/ 198 h 198"/>
              <a:gd name="T2" fmla="*/ 5651 w 5651"/>
              <a:gd name="T3" fmla="*/ 198 h 198"/>
              <a:gd name="T4" fmla="*/ 5646 w 5651"/>
              <a:gd name="T5" fmla="*/ 94 h 198"/>
              <a:gd name="T6" fmla="*/ 1491 w 5651"/>
              <a:gd name="T7" fmla="*/ 94 h 198"/>
              <a:gd name="T8" fmla="*/ 1343 w 5651"/>
              <a:gd name="T9" fmla="*/ 2 h 198"/>
              <a:gd name="T10" fmla="*/ 0 w 5651"/>
              <a:gd name="T11" fmla="*/ 0 h 198"/>
              <a:gd name="T12" fmla="*/ 4 w 5651"/>
              <a:gd name="T13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176 h 176"/>
              <a:gd name="T2" fmla="*/ 5650 w 5650"/>
              <a:gd name="T3" fmla="*/ 169 h 176"/>
              <a:gd name="T4" fmla="*/ 5646 w 5650"/>
              <a:gd name="T5" fmla="*/ 95 h 176"/>
              <a:gd name="T6" fmla="*/ 1478 w 5650"/>
              <a:gd name="T7" fmla="*/ 95 h 176"/>
              <a:gd name="T8" fmla="*/ 1317 w 5650"/>
              <a:gd name="T9" fmla="*/ 3 h 176"/>
              <a:gd name="T10" fmla="*/ 0 w 5650"/>
              <a:gd name="T11" fmla="*/ 0 h 176"/>
              <a:gd name="T12" fmla="*/ 0 w 5650"/>
              <a:gd name="T13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>
              <a:gd name="T0" fmla="*/ 0 w 5639"/>
              <a:gd name="T1" fmla="*/ 0 h 113"/>
              <a:gd name="T2" fmla="*/ 5582 w 5639"/>
              <a:gd name="T3" fmla="*/ 0 h 113"/>
              <a:gd name="T4" fmla="*/ 5639 w 5639"/>
              <a:gd name="T5" fmla="*/ 45 h 113"/>
              <a:gd name="T6" fmla="*/ 5636 w 5639"/>
              <a:gd name="T7" fmla="*/ 113 h 113"/>
              <a:gd name="T8" fmla="*/ 0 w 5639"/>
              <a:gd name="T9" fmla="*/ 113 h 113"/>
              <a:gd name="T10" fmla="*/ 0 w 5639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2 h 33"/>
              <a:gd name="T2" fmla="*/ 1358 w 1358"/>
              <a:gd name="T3" fmla="*/ 0 h 33"/>
              <a:gd name="T4" fmla="*/ 1356 w 1358"/>
              <a:gd name="T5" fmla="*/ 32 h 33"/>
              <a:gd name="T6" fmla="*/ 60 w 1358"/>
              <a:gd name="T7" fmla="*/ 33 h 33"/>
              <a:gd name="T8" fmla="*/ 0 w 1358"/>
              <a:gd name="T9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51520" y="238125"/>
            <a:ext cx="7128792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fld id="{5DCBECD8-8BF2-4D97-93A7-13022470B3B9}" type="datetime1">
              <a:rPr lang="ru-RU" smtClean="0"/>
              <a:pPr/>
              <a:t>16.03.2018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162688AA-F480-495D-9111-2C37454337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8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3392" y="277813"/>
            <a:ext cx="1141796" cy="811944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sh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openxmlformats.org/officeDocument/2006/relationships/image" Target="../media/image31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30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184775" y="2852738"/>
            <a:ext cx="3959225" cy="1871662"/>
          </a:xfrm>
        </p:spPr>
        <p:txBody>
          <a:bodyPr/>
          <a:lstStyle>
            <a:lvl1pPr algn="r">
              <a:defRPr sz="2400" baseline="0">
                <a:solidFill>
                  <a:srgbClr val="000000"/>
                </a:solidFill>
              </a:defRPr>
            </a:lvl1pPr>
          </a:lstStyle>
          <a:p>
            <a:pPr algn="ctr"/>
            <a:r>
              <a:rPr lang="ru-RU" sz="2000" noProof="0" dirty="0">
                <a:solidFill>
                  <a:srgbClr val="FF0000"/>
                </a:solidFill>
              </a:rPr>
              <a:t>Конвергенция естественно-научного и гуманитарного образования как основа формирования </a:t>
            </a:r>
            <a:r>
              <a:rPr lang="ru-RU" sz="2000" noProof="0" dirty="0" err="1">
                <a:solidFill>
                  <a:srgbClr val="FF0000"/>
                </a:solidFill>
              </a:rPr>
              <a:t>метапредметных</a:t>
            </a:r>
            <a:r>
              <a:rPr lang="ru-RU" sz="2000" noProof="0" dirty="0">
                <a:solidFill>
                  <a:srgbClr val="FF0000"/>
                </a:solidFill>
              </a:rPr>
              <a:t> компетенций обучающихся</a:t>
            </a:r>
            <a:endParaRPr lang="en-US" sz="2000" noProof="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420888"/>
            <a:ext cx="4859877" cy="721804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gray">
          <a:xfrm>
            <a:off x="1403648" y="5157192"/>
            <a:ext cx="6263332" cy="1116731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EE4870"/>
            </a:solidFill>
          </a:ln>
          <a:effectLst/>
          <a:extLst/>
        </p:spPr>
        <p:txBody>
          <a:bodyPr wrap="none" anchor="ctr"/>
          <a:lstStyle/>
          <a:p>
            <a:endParaRPr lang="ru-RU">
              <a:solidFill>
                <a:srgbClr val="EE4870"/>
              </a:solidFill>
            </a:endParaRPr>
          </a:p>
        </p:txBody>
      </p:sp>
      <p:cxnSp>
        <p:nvCxnSpPr>
          <p:cNvPr id="31747" name="AutoShape 3"/>
          <p:cNvCxnSpPr>
            <a:cxnSpLocks noChangeShapeType="1"/>
            <a:endCxn id="31746" idx="1"/>
          </p:cNvCxnSpPr>
          <p:nvPr/>
        </p:nvCxnSpPr>
        <p:spPr bwMode="auto">
          <a:xfrm rot="16200000" flipH="1">
            <a:off x="595211" y="4907121"/>
            <a:ext cx="1470386" cy="146488"/>
          </a:xfrm>
          <a:prstGeom prst="bentConnector2">
            <a:avLst/>
          </a:prstGeom>
          <a:noFill/>
          <a:ln w="28575" cap="rnd">
            <a:solidFill>
              <a:srgbClr val="EE487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48" name="AutoShape 4"/>
          <p:cNvCxnSpPr>
            <a:cxnSpLocks noChangeShapeType="1"/>
            <a:endCxn id="31746" idx="3"/>
          </p:cNvCxnSpPr>
          <p:nvPr/>
        </p:nvCxnSpPr>
        <p:spPr bwMode="auto">
          <a:xfrm rot="5400000">
            <a:off x="7049127" y="4863026"/>
            <a:ext cx="1470386" cy="234679"/>
          </a:xfrm>
          <a:prstGeom prst="bentConnector2">
            <a:avLst/>
          </a:prstGeom>
          <a:noFill/>
          <a:ln w="28575" cap="rnd">
            <a:solidFill>
              <a:srgbClr val="EE487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749" name="Text Box 5"/>
          <p:cNvSpPr txBox="1">
            <a:spLocks noChangeArrowheads="1"/>
          </p:cNvSpPr>
          <p:nvPr/>
        </p:nvSpPr>
        <p:spPr bwMode="white">
          <a:xfrm>
            <a:off x="1403648" y="5229200"/>
            <a:ext cx="633670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Конвергенция естественно-научного и гуманитарного образования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может представлять собой </a:t>
            </a:r>
            <a:r>
              <a:rPr lang="ru-RU" sz="1400" b="1" i="1" dirty="0">
                <a:solidFill>
                  <a:srgbClr val="FF0000"/>
                </a:solidFill>
              </a:rPr>
              <a:t>цель,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средство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 или </a:t>
            </a:r>
            <a:r>
              <a:rPr lang="ru-RU" sz="1400" b="1" i="1" dirty="0">
                <a:solidFill>
                  <a:srgbClr val="00B050"/>
                </a:solidFill>
              </a:rPr>
              <a:t>результат</a:t>
            </a:r>
            <a:r>
              <a:rPr lang="ru-RU" sz="1400" b="1" i="1" dirty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 совместной деятельности учителя и обучающихся при решении дидактических задач.</a:t>
            </a:r>
            <a:endParaRPr lang="ru-RU" sz="1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gray">
          <a:xfrm>
            <a:off x="323528" y="1514476"/>
            <a:ext cx="2232248" cy="1397029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black">
          <a:xfrm>
            <a:off x="323528" y="1916832"/>
            <a:ext cx="22322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ln w="50800">
                  <a:noFill/>
                </a:ln>
                <a:solidFill>
                  <a:srgbClr val="FF0000"/>
                </a:solidFill>
              </a:rPr>
              <a:t>Конвергенция знаний</a:t>
            </a:r>
          </a:p>
        </p:txBody>
      </p:sp>
      <p:sp>
        <p:nvSpPr>
          <p:cNvPr id="31777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Новое содержание образования</a:t>
            </a:r>
            <a:endParaRPr lang="en-US" sz="2800" dirty="0"/>
          </a:p>
        </p:txBody>
      </p:sp>
      <p:grpSp>
        <p:nvGrpSpPr>
          <p:cNvPr id="2" name="Группа 11"/>
          <p:cNvGrpSpPr/>
          <p:nvPr/>
        </p:nvGrpSpPr>
        <p:grpSpPr>
          <a:xfrm>
            <a:off x="2285984" y="1564733"/>
            <a:ext cx="6679429" cy="1149718"/>
            <a:chOff x="2411760" y="1921594"/>
            <a:chExt cx="6553653" cy="688975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2663424" y="1921594"/>
              <a:ext cx="6301989" cy="688975"/>
              <a:chOff x="2663424" y="1921594"/>
              <a:chExt cx="6301989" cy="688975"/>
            </a:xfrm>
          </p:grpSpPr>
          <p:grpSp>
            <p:nvGrpSpPr>
              <p:cNvPr id="4" name="Group 18"/>
              <p:cNvGrpSpPr>
                <a:grpSpLocks/>
              </p:cNvGrpSpPr>
              <p:nvPr/>
            </p:nvGrpSpPr>
            <p:grpSpPr bwMode="auto">
              <a:xfrm>
                <a:off x="2663424" y="1921594"/>
                <a:ext cx="6301989" cy="688975"/>
                <a:chOff x="720" y="1392"/>
                <a:chExt cx="4058" cy="480"/>
              </a:xfrm>
            </p:grpSpPr>
            <p:sp>
              <p:nvSpPr>
                <p:cNvPr id="32" name="AutoShape 19"/>
                <p:cNvSpPr>
                  <a:spLocks noChangeArrowheads="1"/>
                </p:cNvSpPr>
                <p:nvPr/>
              </p:nvSpPr>
              <p:spPr bwMode="gray">
                <a:xfrm>
                  <a:off x="720" y="1392"/>
                  <a:ext cx="4058" cy="480"/>
                </a:xfrm>
                <a:prstGeom prst="roundRect">
                  <a:avLst>
                    <a:gd name="adj" fmla="val 17509"/>
                  </a:avLst>
                </a:prstGeom>
                <a:gradFill rotWithShape="1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92157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5" name="Group 20"/>
                <p:cNvGrpSpPr>
                  <a:grpSpLocks/>
                </p:cNvGrpSpPr>
                <p:nvPr/>
              </p:nvGrpSpPr>
              <p:grpSpPr bwMode="auto">
                <a:xfrm>
                  <a:off x="730" y="1407"/>
                  <a:ext cx="4043" cy="444"/>
                  <a:chOff x="744" y="1407"/>
                  <a:chExt cx="3988" cy="444"/>
                </a:xfrm>
              </p:grpSpPr>
              <p:sp>
                <p:nvSpPr>
                  <p:cNvPr id="34" name="AutoShape 21"/>
                  <p:cNvSpPr>
                    <a:spLocks noChangeArrowheads="1"/>
                  </p:cNvSpPr>
                  <p:nvPr/>
                </p:nvSpPr>
                <p:spPr bwMode="gray">
                  <a:xfrm>
                    <a:off x="744" y="1736"/>
                    <a:ext cx="3988" cy="115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gamma/>
                          <a:tint val="0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5" name="AutoShape 22"/>
                  <p:cNvSpPr>
                    <a:spLocks noChangeArrowheads="1"/>
                  </p:cNvSpPr>
                  <p:nvPr/>
                </p:nvSpPr>
                <p:spPr bwMode="gray">
                  <a:xfrm>
                    <a:off x="744" y="1407"/>
                    <a:ext cx="3988" cy="115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tint val="0"/>
                          <a:invGamma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6" name="Text Box 23"/>
              <p:cNvSpPr txBox="1">
                <a:spLocks noChangeArrowheads="1"/>
              </p:cNvSpPr>
              <p:nvPr/>
            </p:nvSpPr>
            <p:spPr bwMode="white">
              <a:xfrm>
                <a:off x="3419872" y="1959984"/>
                <a:ext cx="5542857" cy="571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292929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>
                  <a:spcBef>
                    <a:spcPct val="50000"/>
                  </a:spcBef>
                  <a:buClr>
                    <a:schemeClr val="tx1"/>
                  </a:buClr>
                </a:pPr>
                <a:r>
                  <a:rPr lang="ru-RU" sz="1400" b="1" dirty="0">
                    <a:solidFill>
                      <a:schemeClr val="bg1">
                        <a:lumMod val="75000"/>
                      </a:schemeClr>
                    </a:solidFill>
                  </a:rPr>
                  <a:t>Взаимовлияние, взаимопроникновение различных областей знания, когда границы между ними стираются, результаты возникают в рамках междисциплинарной работы, на их стыке.</a:t>
                </a:r>
                <a:endParaRPr lang="ru-RU" sz="1400" b="1" dirty="0">
                  <a:solidFill>
                    <a:schemeClr val="bg1">
                      <a:lumMod val="75000"/>
                    </a:schemeClr>
                  </a:solidFill>
                  <a:cs typeface="Arial" charset="0"/>
                </a:endParaRPr>
              </a:p>
            </p:txBody>
          </p:sp>
        </p:grpSp>
        <p:grpSp>
          <p:nvGrpSpPr>
            <p:cNvPr id="6" name="Группа 9"/>
            <p:cNvGrpSpPr/>
            <p:nvPr/>
          </p:nvGrpSpPr>
          <p:grpSpPr>
            <a:xfrm>
              <a:off x="2411760" y="2013669"/>
              <a:ext cx="950257" cy="550432"/>
              <a:chOff x="2411760" y="2013669"/>
              <a:chExt cx="950257" cy="550432"/>
            </a:xfrm>
          </p:grpSpPr>
          <p:pic>
            <p:nvPicPr>
              <p:cNvPr id="41" name="Picture 30" descr="1"/>
              <p:cNvPicPr>
                <a:picLocks noChangeAspect="1" noChangeArrowheads="1"/>
              </p:cNvPicPr>
              <p:nvPr/>
            </p:nvPicPr>
            <p:blipFill>
              <a:blip r:embed="rId3" cstate="email">
                <a:lum bright="-6000" contrast="2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1760" y="2046287"/>
                <a:ext cx="950257" cy="5178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2" name="Text Box 32"/>
              <p:cNvSpPr txBox="1">
                <a:spLocks noChangeArrowheads="1"/>
              </p:cNvSpPr>
              <p:nvPr/>
            </p:nvSpPr>
            <p:spPr bwMode="white">
              <a:xfrm>
                <a:off x="2834383" y="2013669"/>
                <a:ext cx="457038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en-US" sz="2400" b="1" dirty="0">
                  <a:solidFill>
                    <a:srgbClr val="FFFFFF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7" name="Группа 8"/>
          <p:cNvGrpSpPr/>
          <p:nvPr/>
        </p:nvGrpSpPr>
        <p:grpSpPr>
          <a:xfrm>
            <a:off x="2214546" y="3501009"/>
            <a:ext cx="7072362" cy="1120738"/>
            <a:chOff x="2566889" y="2785194"/>
            <a:chExt cx="6871086" cy="68897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678954" y="2785194"/>
              <a:ext cx="6759021" cy="688975"/>
              <a:chOff x="2678954" y="2785194"/>
              <a:chExt cx="6759021" cy="688975"/>
            </a:xfrm>
          </p:grpSpPr>
          <p:grpSp>
            <p:nvGrpSpPr>
              <p:cNvPr id="9" name="Group 3"/>
              <p:cNvGrpSpPr>
                <a:grpSpLocks/>
              </p:cNvGrpSpPr>
              <p:nvPr/>
            </p:nvGrpSpPr>
            <p:grpSpPr bwMode="auto">
              <a:xfrm>
                <a:off x="2678954" y="2785194"/>
                <a:ext cx="6620350" cy="688975"/>
                <a:chOff x="730" y="1392"/>
                <a:chExt cx="4263" cy="480"/>
              </a:xfrm>
            </p:grpSpPr>
            <p:sp>
              <p:nvSpPr>
                <p:cNvPr id="22" name="AutoShape 4"/>
                <p:cNvSpPr>
                  <a:spLocks noChangeArrowheads="1"/>
                </p:cNvSpPr>
                <p:nvPr/>
              </p:nvSpPr>
              <p:spPr bwMode="gray">
                <a:xfrm>
                  <a:off x="843" y="1392"/>
                  <a:ext cx="4058" cy="480"/>
                </a:xfrm>
                <a:prstGeom prst="roundRect">
                  <a:avLst>
                    <a:gd name="adj" fmla="val 17509"/>
                  </a:avLst>
                </a:prstGeom>
                <a:gradFill rotWithShape="1">
                  <a:gsLst>
                    <a:gs pos="0">
                      <a:schemeClr val="accent2"/>
                    </a:gs>
                    <a:gs pos="50000">
                      <a:schemeClr val="accent2">
                        <a:gamma/>
                        <a:shade val="92157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0" name="Group 5"/>
                <p:cNvGrpSpPr>
                  <a:grpSpLocks/>
                </p:cNvGrpSpPr>
                <p:nvPr/>
              </p:nvGrpSpPr>
              <p:grpSpPr bwMode="auto">
                <a:xfrm>
                  <a:off x="730" y="1407"/>
                  <a:ext cx="4263" cy="431"/>
                  <a:chOff x="744" y="1407"/>
                  <a:chExt cx="4205" cy="431"/>
                </a:xfrm>
              </p:grpSpPr>
              <p:sp>
                <p:nvSpPr>
                  <p:cNvPr id="24" name="AutoShape 6"/>
                  <p:cNvSpPr>
                    <a:spLocks noChangeArrowheads="1"/>
                  </p:cNvSpPr>
                  <p:nvPr/>
                </p:nvSpPr>
                <p:spPr bwMode="gray">
                  <a:xfrm>
                    <a:off x="856" y="1723"/>
                    <a:ext cx="4093" cy="115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>
                          <a:gamma/>
                          <a:tint val="0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" name="AutoShape 7"/>
                  <p:cNvSpPr>
                    <a:spLocks noChangeArrowheads="1"/>
                  </p:cNvSpPr>
                  <p:nvPr/>
                </p:nvSpPr>
                <p:spPr bwMode="gray">
                  <a:xfrm>
                    <a:off x="744" y="1407"/>
                    <a:ext cx="3988" cy="115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tint val="0"/>
                          <a:invGamma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7" name="Text Box 24"/>
              <p:cNvSpPr txBox="1">
                <a:spLocks noChangeArrowheads="1"/>
              </p:cNvSpPr>
              <p:nvPr/>
            </p:nvSpPr>
            <p:spPr bwMode="white">
              <a:xfrm>
                <a:off x="3462866" y="2893736"/>
                <a:ext cx="5975109" cy="1797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292929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>
                  <a:spcBef>
                    <a:spcPct val="50000"/>
                  </a:spcBef>
                  <a:buClr>
                    <a:schemeClr val="tx1"/>
                  </a:buClr>
                </a:pPr>
                <a:r>
                  <a:rPr lang="ru-RU" sz="1700" b="1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rPr>
                  <a:t>Важнейший механизм создания нового знания.</a:t>
                </a:r>
                <a:endParaRPr lang="ru-RU" sz="17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Arial" charset="0"/>
                </a:endParaRPr>
              </a:p>
            </p:txBody>
          </p:sp>
        </p:grpSp>
        <p:grpSp>
          <p:nvGrpSpPr>
            <p:cNvPr id="11" name="Группа 6"/>
            <p:cNvGrpSpPr/>
            <p:nvPr/>
          </p:nvGrpSpPr>
          <p:grpSpPr>
            <a:xfrm>
              <a:off x="2566889" y="2872507"/>
              <a:ext cx="950258" cy="492613"/>
              <a:chOff x="2566889" y="2872507"/>
              <a:chExt cx="950258" cy="492613"/>
            </a:xfrm>
          </p:grpSpPr>
          <p:pic>
            <p:nvPicPr>
              <p:cNvPr id="40" name="Picture 29" descr="1"/>
              <p:cNvPicPr>
                <a:picLocks noChangeAspect="1" noChangeArrowheads="1"/>
              </p:cNvPicPr>
              <p:nvPr/>
            </p:nvPicPr>
            <p:blipFill>
              <a:blip r:embed="rId4" cstate="email">
                <a:lum bright="-6000" contrast="2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6889" y="2930013"/>
                <a:ext cx="950258" cy="4351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3" name="Text Box 33"/>
              <p:cNvSpPr txBox="1">
                <a:spLocks noChangeArrowheads="1"/>
              </p:cNvSpPr>
              <p:nvPr/>
            </p:nvSpPr>
            <p:spPr bwMode="white">
              <a:xfrm>
                <a:off x="2847083" y="2872507"/>
                <a:ext cx="457038" cy="253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en-US" sz="2400" b="1" dirty="0">
                  <a:solidFill>
                    <a:srgbClr val="FFFFFF"/>
                  </a:solidFill>
                  <a:cs typeface="Arial" charset="0"/>
                </a:endParaRPr>
              </a:p>
            </p:txBody>
          </p:sp>
        </p:grpSp>
      </p:grpSp>
      <p:sp>
        <p:nvSpPr>
          <p:cNvPr id="46" name="Rectangle 9"/>
          <p:cNvSpPr>
            <a:spLocks noChangeArrowheads="1"/>
          </p:cNvSpPr>
          <p:nvPr/>
        </p:nvSpPr>
        <p:spPr bwMode="gray">
          <a:xfrm>
            <a:off x="323528" y="3356992"/>
            <a:ext cx="2232248" cy="1397029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Rectangle 10"/>
          <p:cNvSpPr>
            <a:spLocks noChangeArrowheads="1"/>
          </p:cNvSpPr>
          <p:nvPr/>
        </p:nvSpPr>
        <p:spPr bwMode="black">
          <a:xfrm>
            <a:off x="323528" y="3573016"/>
            <a:ext cx="251726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lnSpc>
                <a:spcPct val="80000"/>
              </a:lnSpc>
            </a:pPr>
            <a:endParaRPr lang="ru-RU" sz="2000" dirty="0">
              <a:ln w="50800">
                <a:noFill/>
              </a:ln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000" b="1" dirty="0">
                <a:ln w="50800">
                  <a:noFill/>
                </a:ln>
                <a:solidFill>
                  <a:schemeClr val="accent2">
                    <a:lumMod val="75000"/>
                  </a:schemeClr>
                </a:solidFill>
              </a:rPr>
              <a:t>Конвергенция знаний</a:t>
            </a:r>
          </a:p>
        </p:txBody>
      </p:sp>
      <p:sp>
        <p:nvSpPr>
          <p:cNvPr id="33" name="Номер слайда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2578" y="2264783"/>
            <a:ext cx="518562" cy="4736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977" y="4119725"/>
            <a:ext cx="518205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64049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7504" y="238125"/>
            <a:ext cx="7272808" cy="868363"/>
          </a:xfrm>
        </p:spPr>
        <p:txBody>
          <a:bodyPr/>
          <a:lstStyle/>
          <a:p>
            <a:r>
              <a:rPr lang="ru-RU" sz="2000" dirty="0"/>
              <a:t>Методическая система учителя как способ разрешения дидактических и когнитивных противоречий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4731315" cy="4413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509970" y="1364575"/>
            <a:ext cx="3106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EE4870"/>
                </a:solidFill>
              </a:rPr>
              <a:t>Конвергенция </a:t>
            </a:r>
            <a:r>
              <a:rPr lang="ru-RU" sz="2400" b="1" i="1" dirty="0">
                <a:solidFill>
                  <a:srgbClr val="EE4870"/>
                </a:solidFill>
              </a:rPr>
              <a:t>знания/стратегий познания </a:t>
            </a:r>
            <a:r>
              <a:rPr lang="ru-RU" sz="2400" b="1" dirty="0">
                <a:solidFill>
                  <a:srgbClr val="EE4870"/>
                </a:solidFill>
              </a:rPr>
              <a:t>как цель, способ, результат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16216" y="4125740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Комплекс методических приемов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3159845"/>
            <a:ext cx="2500313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61821" y="5790668"/>
            <a:ext cx="3386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Воспитывающий потенциал урока </a:t>
            </a:r>
          </a:p>
        </p:txBody>
      </p:sp>
    </p:spTree>
    <p:extLst>
      <p:ext uri="{BB962C8B-B14F-4D97-AF65-F5344CB8AC3E}">
        <p14:creationId xmlns:p14="http://schemas.microsoft.com/office/powerpoint/2010/main" val="1479558469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196752"/>
            <a:ext cx="1872208" cy="5226082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А.Г.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Асмолов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Ю.К.Бабанский</a:t>
            </a:r>
            <a:endParaRPr lang="ru-RU" sz="1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С.Г.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Воровщиков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Л.С.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Выготский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П.Я. Гальперин В.В. Давыдов И.А. Зимняя А.А. Леонтьев А.Н. Леонтьев И.Я.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Лернер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М.И.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Махмутов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H.A.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Менчинская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П.И.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Пидкасистый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С.Л. Рубинштейн М.Н.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Скаткин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Н. Н. 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Сметанникова</a:t>
            </a:r>
            <a:endParaRPr lang="ru-RU" sz="1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Н.Ф.Талызина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A.B. Хуторской Т.И. Шамова Г.И. Щукина И.С. </a:t>
            </a:r>
            <a:r>
              <a:rPr lang="ru-RU" sz="1400" dirty="0" err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Якиманская</a:t>
            </a:r>
            <a:r>
              <a:rPr lang="ru-RU" sz="1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др.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30935291"/>
              </p:ext>
            </p:extLst>
          </p:nvPr>
        </p:nvGraphicFramePr>
        <p:xfrm>
          <a:off x="2123728" y="1299262"/>
          <a:ext cx="6696744" cy="5226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Теоретические основы организации познавательной деятельности обучающихся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628800"/>
            <a:ext cx="547540" cy="5475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4998" y="2492896"/>
            <a:ext cx="578278" cy="5782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470" y="3332525"/>
            <a:ext cx="648072" cy="5638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470" y="5039627"/>
            <a:ext cx="523776" cy="5237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5929611"/>
            <a:ext cx="523776" cy="5237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796" y="4157699"/>
            <a:ext cx="824420" cy="51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83263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Прямоугольник 61"/>
          <p:cNvSpPr/>
          <p:nvPr/>
        </p:nvSpPr>
        <p:spPr>
          <a:xfrm>
            <a:off x="7223186" y="4381507"/>
            <a:ext cx="1785950" cy="57150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cs typeface="Arial" pitchFamily="34" charset="0"/>
              </a:rPr>
              <a:t>Формирование </a:t>
            </a:r>
            <a:r>
              <a:rPr lang="ru-RU" sz="1000" b="1" dirty="0" err="1">
                <a:solidFill>
                  <a:srgbClr val="002060"/>
                </a:solidFill>
                <a:cs typeface="Arial" pitchFamily="34" charset="0"/>
              </a:rPr>
              <a:t>метапредметных</a:t>
            </a:r>
            <a:r>
              <a:rPr lang="ru-RU" sz="1000" b="1" dirty="0">
                <a:solidFill>
                  <a:srgbClr val="002060"/>
                </a:solidFill>
                <a:cs typeface="Arial" pitchFamily="34" charset="0"/>
              </a:rPr>
              <a:t> компетенций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7223186" y="3047997"/>
            <a:ext cx="1785950" cy="571504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cs typeface="Arial" pitchFamily="34" charset="0"/>
              </a:rPr>
              <a:t>Урочная и внеурочная деятельность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-859463" y="3737869"/>
            <a:ext cx="5572168" cy="3823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/>
                </a:solidFill>
                <a:cs typeface="Arial" pitchFamily="34" charset="0"/>
              </a:rPr>
              <a:t>КОМПЕТЕНЦИИ</a:t>
            </a:r>
          </a:p>
        </p:txBody>
      </p:sp>
      <p:grpSp>
        <p:nvGrpSpPr>
          <p:cNvPr id="4" name="Группа 12"/>
          <p:cNvGrpSpPr/>
          <p:nvPr/>
        </p:nvGrpSpPr>
        <p:grpSpPr>
          <a:xfrm>
            <a:off x="35496" y="2101884"/>
            <a:ext cx="1678984" cy="2878302"/>
            <a:chOff x="611560" y="1432396"/>
            <a:chExt cx="2016224" cy="2459781"/>
          </a:xfrm>
        </p:grpSpPr>
        <p:sp>
          <p:nvSpPr>
            <p:cNvPr id="6" name="TextBox 5"/>
            <p:cNvSpPr txBox="1"/>
            <p:nvPr/>
          </p:nvSpPr>
          <p:spPr>
            <a:xfrm>
              <a:off x="611560" y="1432396"/>
              <a:ext cx="2016224" cy="21041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ценностно-смысловые</a:t>
              </a:r>
              <a:endParaRPr lang="ru-RU" sz="800" dirty="0">
                <a:solidFill>
                  <a:schemeClr val="tx2"/>
                </a:solidFill>
                <a:ea typeface="Calibri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1560" y="1761078"/>
              <a:ext cx="2016224" cy="21041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общекультурные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1560" y="2121118"/>
              <a:ext cx="2016224" cy="21041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учебно-познавательные</a:t>
              </a:r>
              <a:endParaRPr lang="ru-RU" sz="800" dirty="0">
                <a:solidFill>
                  <a:schemeClr val="tx2"/>
                </a:solidFill>
                <a:ea typeface="Calibri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1560" y="2470125"/>
              <a:ext cx="2016224" cy="21041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информационные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1560" y="2841198"/>
              <a:ext cx="2016224" cy="21041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коммуникативные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1560" y="3190205"/>
              <a:ext cx="2016224" cy="210419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социально-трудовые</a:t>
              </a:r>
              <a:endParaRPr lang="ru-RU" sz="800" dirty="0">
                <a:solidFill>
                  <a:schemeClr val="tx2"/>
                </a:solidFill>
                <a:ea typeface="Calibri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1560" y="3550245"/>
              <a:ext cx="2016224" cy="3419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tx2"/>
                  </a:solidFill>
                  <a:ea typeface="Calibri"/>
                  <a:cs typeface="Arial" pitchFamily="34" charset="0"/>
                </a:rPr>
                <a:t>личностного самосовершенствования</a:t>
              </a:r>
              <a:endParaRPr lang="ru-RU" sz="800" dirty="0">
                <a:solidFill>
                  <a:schemeClr val="tx2"/>
                </a:solidFill>
                <a:ea typeface="Calibri"/>
                <a:cs typeface="Arial" pitchFamily="34" charset="0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 rot="16200000">
            <a:off x="-228356" y="3754048"/>
            <a:ext cx="5572167" cy="35003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/>
                </a:solidFill>
                <a:cs typeface="Arial" pitchFamily="34" charset="0"/>
              </a:rPr>
              <a:t>ПОЗНАВАТЕЛЬНАЯ ДЕЯТЕЛЬНОСТЬ</a:t>
            </a:r>
          </a:p>
        </p:txBody>
      </p:sp>
      <p:pic>
        <p:nvPicPr>
          <p:cNvPr id="15" name="Picture 2" descr="http://vps.ks.court.gov.ua/img/news/18385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8860" y="3330003"/>
            <a:ext cx="360000" cy="480000"/>
          </a:xfrm>
          <a:prstGeom prst="rect">
            <a:avLst/>
          </a:prstGeom>
          <a:noFill/>
        </p:spPr>
      </p:pic>
      <p:cxnSp>
        <p:nvCxnSpPr>
          <p:cNvPr id="17" name="Прямая соединительная линия 16"/>
          <p:cNvCxnSpPr/>
          <p:nvPr/>
        </p:nvCxnSpPr>
        <p:spPr>
          <a:xfrm rot="5400000">
            <a:off x="2104389" y="3191006"/>
            <a:ext cx="4094720" cy="794"/>
          </a:xfrm>
          <a:prstGeom prst="line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143372" y="1142984"/>
            <a:ext cx="360000" cy="0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143372" y="2762245"/>
            <a:ext cx="360000" cy="0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151352" y="5238763"/>
            <a:ext cx="360000" cy="0"/>
          </a:xfrm>
          <a:prstGeom prst="straightConnector1">
            <a:avLst/>
          </a:prstGeom>
          <a:ln w="31750">
            <a:solidFill>
              <a:schemeClr val="tx2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4503412" y="947987"/>
            <a:ext cx="3648468" cy="3854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0000"/>
                </a:solidFill>
                <a:cs typeface="Arial" pitchFamily="34" charset="0"/>
              </a:rPr>
              <a:t>Содержательно-целевой компонент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08542" y="2571744"/>
            <a:ext cx="3669420" cy="3854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rgbClr val="FF0000"/>
                </a:solidFill>
                <a:cs typeface="Arial" pitchFamily="34" charset="0"/>
              </a:rPr>
              <a:t>Процессуально-деятельностный</a:t>
            </a:r>
            <a:r>
              <a:rPr lang="ru-RU" sz="1200" b="1" dirty="0">
                <a:solidFill>
                  <a:srgbClr val="FF0000"/>
                </a:solidFill>
                <a:cs typeface="Arial" pitchFamily="34" charset="0"/>
              </a:rPr>
              <a:t> компонент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493722" y="5048261"/>
            <a:ext cx="3668400" cy="384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FF0000"/>
                </a:solidFill>
                <a:cs typeface="Arial" pitchFamily="34" charset="0"/>
              </a:rPr>
              <a:t>Результативно-оценочный компонент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508542" y="1428737"/>
            <a:ext cx="3643338" cy="23812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cs typeface="Arial" pitchFamily="34" charset="0"/>
              </a:rPr>
              <a:t>Цель процесса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500562" y="1714488"/>
            <a:ext cx="1620000" cy="66675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cs typeface="Arial" pitchFamily="34" charset="0"/>
              </a:rPr>
              <a:t>Содержание предметного образования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523900" y="1714488"/>
            <a:ext cx="1620000" cy="66675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rgbClr val="002060"/>
                </a:solidFill>
                <a:cs typeface="Arial" pitchFamily="34" charset="0"/>
              </a:rPr>
              <a:t>Содержание </a:t>
            </a:r>
            <a:r>
              <a:rPr lang="ru-RU" sz="1000" b="1" dirty="0" err="1">
                <a:solidFill>
                  <a:srgbClr val="002060"/>
                </a:solidFill>
                <a:cs typeface="Arial" pitchFamily="34" charset="0"/>
              </a:rPr>
              <a:t>метапредметного</a:t>
            </a:r>
            <a:r>
              <a:rPr lang="ru-RU" sz="1000" b="1" dirty="0">
                <a:solidFill>
                  <a:srgbClr val="002060"/>
                </a:solidFill>
                <a:cs typeface="Arial" pitchFamily="34" charset="0"/>
              </a:rPr>
              <a:t> образования</a:t>
            </a:r>
          </a:p>
        </p:txBody>
      </p:sp>
      <p:pic>
        <p:nvPicPr>
          <p:cNvPr id="45" name="Picture 2" descr="http://vps.ks.court.gov.ua/img/news/18385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1809739"/>
            <a:ext cx="362810" cy="483747"/>
          </a:xfrm>
          <a:prstGeom prst="rect">
            <a:avLst/>
          </a:prstGeom>
          <a:noFill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6711" y="1523987"/>
            <a:ext cx="238065" cy="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5" y="2285992"/>
            <a:ext cx="238065" cy="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4508542" y="3143248"/>
            <a:ext cx="2428892" cy="2857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cs typeface="Arial" pitchFamily="34" charset="0"/>
              </a:rPr>
              <a:t>Педагогические технологии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4508542" y="3524251"/>
            <a:ext cx="2428892" cy="25856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2060"/>
                </a:solidFill>
                <a:cs typeface="Arial" pitchFamily="34" charset="0"/>
              </a:rPr>
              <a:t>«</a:t>
            </a:r>
            <a:r>
              <a:rPr lang="ru-RU" sz="900" b="1" dirty="0" err="1">
                <a:solidFill>
                  <a:srgbClr val="002060"/>
                </a:solidFill>
                <a:cs typeface="Arial" pitchFamily="34" charset="0"/>
              </a:rPr>
              <a:t>Книгомир</a:t>
            </a:r>
            <a:r>
              <a:rPr lang="ru-RU" sz="900" b="1" dirty="0">
                <a:solidFill>
                  <a:srgbClr val="002060"/>
                </a:solidFill>
                <a:cs typeface="Arial" pitchFamily="34" charset="0"/>
              </a:rPr>
              <a:t>» - школа как пространство смыслового чтения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508542" y="3933056"/>
            <a:ext cx="2428892" cy="190501"/>
          </a:xfrm>
          <a:prstGeom prst="rect">
            <a:avLst/>
          </a:prstGeom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rgbClr val="002060"/>
                </a:solidFill>
                <a:cs typeface="Arial" pitchFamily="34" charset="0"/>
              </a:rPr>
              <a:t>Метапредметный</a:t>
            </a:r>
            <a:r>
              <a:rPr lang="ru-RU" sz="900" b="1" dirty="0">
                <a:solidFill>
                  <a:srgbClr val="002060"/>
                </a:solidFill>
                <a:cs typeface="Arial" pitchFamily="34" charset="0"/>
              </a:rPr>
              <a:t> конструктор урока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508542" y="4318619"/>
            <a:ext cx="2428892" cy="190501"/>
          </a:xfrm>
          <a:prstGeom prst="rect">
            <a:avLst/>
          </a:prstGeom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rgbClr val="002060"/>
                </a:solidFill>
                <a:cs typeface="Arial" pitchFamily="34" charset="0"/>
              </a:rPr>
              <a:t>Метапредметные</a:t>
            </a:r>
            <a:r>
              <a:rPr lang="ru-RU" sz="900" b="1" dirty="0">
                <a:solidFill>
                  <a:srgbClr val="002060"/>
                </a:solidFill>
                <a:cs typeface="Arial" pitchFamily="34" charset="0"/>
              </a:rPr>
              <a:t> погружения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508542" y="4678659"/>
            <a:ext cx="2428892" cy="1905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chemeClr val="tx1">
                    <a:lumMod val="20000"/>
                    <a:lumOff val="80000"/>
                  </a:schemeClr>
                </a:solidFill>
                <a:cs typeface="Arial" pitchFamily="34" charset="0"/>
              </a:rPr>
              <a:t>Человек – это мир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437104" y="3047998"/>
            <a:ext cx="2571768" cy="190501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958725" y="3090289"/>
            <a:ext cx="31742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4508542" y="5524515"/>
            <a:ext cx="3643338" cy="238127"/>
          </a:xfrm>
          <a:prstGeom prst="rect">
            <a:avLst/>
          </a:prstGeom>
          <a:ln w="127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cs typeface="Arial" pitchFamily="34" charset="0"/>
              </a:rPr>
              <a:t>Результаты процесса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508542" y="5857893"/>
            <a:ext cx="3643338" cy="52387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err="1">
                <a:solidFill>
                  <a:srgbClr val="002060"/>
                </a:solidFill>
                <a:cs typeface="Arial" pitchFamily="34" charset="0"/>
              </a:rPr>
              <a:t>Критериальные</a:t>
            </a:r>
            <a:r>
              <a:rPr lang="ru-RU" sz="1100" b="1" dirty="0">
                <a:solidFill>
                  <a:srgbClr val="002060"/>
                </a:solidFill>
                <a:cs typeface="Arial" pitchFamily="34" charset="0"/>
              </a:rPr>
              <a:t> характеристики эффективности познавательной деятельности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4508542" y="6477022"/>
            <a:ext cx="3643338" cy="238127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  <a:cs typeface="Arial" pitchFamily="34" charset="0"/>
              </a:rPr>
              <a:t>Анализ и оценка результатов</a:t>
            </a:r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377" y="5524515"/>
            <a:ext cx="238065" cy="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0377" y="6191269"/>
            <a:ext cx="238065" cy="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Скругленный прямоугольник 70"/>
          <p:cNvSpPr/>
          <p:nvPr/>
        </p:nvSpPr>
        <p:spPr>
          <a:xfrm>
            <a:off x="2786050" y="1809739"/>
            <a:ext cx="1285884" cy="394614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rgbClr val="FF0000"/>
                </a:solidFill>
                <a:cs typeface="Arial" pitchFamily="34" charset="0"/>
              </a:rPr>
              <a:t>Предметное образование учащихся</a:t>
            </a:r>
          </a:p>
          <a:p>
            <a:pPr algn="ctr"/>
            <a:endParaRPr lang="ru-RU" sz="105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endParaRPr lang="ru-RU" sz="105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ru-RU" sz="1050" b="1" dirty="0" err="1">
                <a:solidFill>
                  <a:srgbClr val="FF0000"/>
                </a:solidFill>
                <a:cs typeface="Arial" pitchFamily="34" charset="0"/>
              </a:rPr>
              <a:t>Мета-предметное</a:t>
            </a:r>
            <a:r>
              <a:rPr lang="ru-RU" sz="1050" b="1" dirty="0">
                <a:solidFill>
                  <a:srgbClr val="FF0000"/>
                </a:solidFill>
                <a:cs typeface="Arial" pitchFamily="34" charset="0"/>
              </a:rPr>
              <a:t> образование учащихся</a:t>
            </a:r>
          </a:p>
          <a:p>
            <a:pPr algn="ctr"/>
            <a:endParaRPr lang="ru-RU" sz="105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endParaRPr lang="ru-RU" sz="105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ru-RU" sz="1050" b="1" dirty="0">
                <a:solidFill>
                  <a:srgbClr val="FF0000"/>
                </a:solidFill>
                <a:cs typeface="Arial" pitchFamily="34" charset="0"/>
              </a:rPr>
              <a:t>Воспитание и социализация личности учащихся</a:t>
            </a:r>
          </a:p>
        </p:txBody>
      </p:sp>
      <p:pic>
        <p:nvPicPr>
          <p:cNvPr id="72" name="Picture 2" descr="http://vps.ks.court.gov.ua/img/news/18385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073585" y="2972605"/>
            <a:ext cx="644996" cy="362810"/>
          </a:xfrm>
          <a:prstGeom prst="rect">
            <a:avLst/>
          </a:prstGeom>
          <a:noFill/>
        </p:spPr>
      </p:pic>
      <p:pic>
        <p:nvPicPr>
          <p:cNvPr id="73" name="Picture 2" descr="http://vps.ks.court.gov.ua/img/news/18385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073586" y="4074149"/>
            <a:ext cx="644996" cy="362810"/>
          </a:xfrm>
          <a:prstGeom prst="rect">
            <a:avLst/>
          </a:prstGeom>
          <a:noFill/>
        </p:spPr>
      </p:pic>
      <p:pic>
        <p:nvPicPr>
          <p:cNvPr id="75" name="Picture 2" descr="http://vps.ks.court.gov.ua/img/news/183853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762898" y="3714752"/>
            <a:ext cx="762005" cy="571504"/>
          </a:xfrm>
          <a:prstGeom prst="rect">
            <a:avLst/>
          </a:prstGeom>
          <a:noFill/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6711" y="4854013"/>
            <a:ext cx="238065" cy="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43439" y="1523987"/>
            <a:ext cx="238065" cy="4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261" y="238125"/>
            <a:ext cx="8340392" cy="868363"/>
          </a:xfrm>
        </p:spPr>
        <p:txBody>
          <a:bodyPr/>
          <a:lstStyle/>
          <a:p>
            <a:r>
              <a:rPr lang="ru-RU" sz="2000" dirty="0"/>
              <a:t>Теоретическая модель процесса организации образовательной деятельности на уроках физики и астрономии</a:t>
            </a:r>
          </a:p>
        </p:txBody>
      </p:sp>
    </p:spTree>
    <p:extLst>
      <p:ext uri="{BB962C8B-B14F-4D97-AF65-F5344CB8AC3E}">
        <p14:creationId xmlns:p14="http://schemas.microsoft.com/office/powerpoint/2010/main" val="1872901566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38125"/>
            <a:ext cx="7776864" cy="868363"/>
          </a:xfrm>
        </p:spPr>
        <p:txBody>
          <a:bodyPr/>
          <a:lstStyle/>
          <a:p>
            <a:r>
              <a:rPr lang="ru-RU" sz="2400" dirty="0"/>
              <a:t>Реализация принципа конвергенции через </a:t>
            </a:r>
            <a:r>
              <a:rPr lang="ru-RU" sz="2400" dirty="0" err="1"/>
              <a:t>метапредметный</a:t>
            </a:r>
            <a:r>
              <a:rPr lang="ru-RU" sz="2400" dirty="0"/>
              <a:t> конструктор урока</a:t>
            </a:r>
            <a:endParaRPr lang="en-US" sz="2400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19459" name="Oval 3"/>
          <p:cNvSpPr>
            <a:spLocks noChangeArrowheads="1"/>
          </p:cNvSpPr>
          <p:nvPr/>
        </p:nvSpPr>
        <p:spPr bwMode="gray">
          <a:xfrm>
            <a:off x="2552699" y="1970087"/>
            <a:ext cx="3672000" cy="3672000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gray">
          <a:xfrm>
            <a:off x="2948699" y="2366087"/>
            <a:ext cx="2880000" cy="2880000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gray">
          <a:xfrm>
            <a:off x="2962732" y="3181123"/>
            <a:ext cx="2880000" cy="967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>
              <a:spcAft>
                <a:spcPct val="5000"/>
              </a:spcAft>
            </a:pPr>
            <a:r>
              <a:rPr lang="ru-RU" b="1" dirty="0">
                <a:solidFill>
                  <a:srgbClr val="330033"/>
                </a:solidFill>
              </a:rPr>
              <a:t>Технологии смыслового чтения </a:t>
            </a:r>
          </a:p>
          <a:p>
            <a:pPr lvl="0" algn="ctr">
              <a:spcAft>
                <a:spcPct val="5000"/>
              </a:spcAft>
            </a:pPr>
            <a:r>
              <a:rPr lang="ru-RU" b="1" dirty="0">
                <a:solidFill>
                  <a:srgbClr val="330033"/>
                </a:solidFill>
              </a:rPr>
              <a:t>(Н. Н. </a:t>
            </a:r>
            <a:r>
              <a:rPr lang="ru-RU" b="1" dirty="0" err="1">
                <a:solidFill>
                  <a:srgbClr val="330033"/>
                </a:solidFill>
              </a:rPr>
              <a:t>Сметанникова</a:t>
            </a:r>
            <a:r>
              <a:rPr lang="ru-RU" sz="2000" b="1" dirty="0">
                <a:solidFill>
                  <a:srgbClr val="330033"/>
                </a:solidFill>
              </a:rPr>
              <a:t>)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gray">
          <a:xfrm>
            <a:off x="5277369" y="1400175"/>
            <a:ext cx="3866631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Беглый обзор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Мозговой штурм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Ориентиры предвосхищения содержания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Поставь проблему/найди решение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gray">
          <a:xfrm>
            <a:off x="-360" y="5106814"/>
            <a:ext cx="378027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Чтение с вопросами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Чтение «в кружок»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Чтение с пометками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gray">
          <a:xfrm>
            <a:off x="6896891" y="5086765"/>
            <a:ext cx="302425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Верные/неверные утверждения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Взаимные вопросы</a:t>
            </a:r>
          </a:p>
          <a:p>
            <a:pPr eaLnBrk="0" hangingPunct="0"/>
            <a:r>
              <a:rPr lang="ru-RU" sz="1500" b="1" dirty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Граф-схема текста</a:t>
            </a:r>
          </a:p>
          <a:p>
            <a:pPr eaLnBrk="0" hangingPunct="0"/>
            <a:r>
              <a:rPr lang="ru-RU" sz="1500" b="1" dirty="0" err="1">
                <a:solidFill>
                  <a:schemeClr val="bg1">
                    <a:lumMod val="75000"/>
                  </a:schemeClr>
                </a:solidFill>
                <a:cs typeface="Arial" charset="0"/>
              </a:rPr>
              <a:t>Синквейн</a:t>
            </a:r>
            <a:endParaRPr lang="ru-RU" sz="1500" b="1" dirty="0">
              <a:solidFill>
                <a:schemeClr val="bg1">
                  <a:lumMod val="75000"/>
                </a:schemeClr>
              </a:solidFill>
              <a:cs typeface="Arial" charset="0"/>
            </a:endParaRPr>
          </a:p>
          <a:p>
            <a:pPr eaLnBrk="0" hangingPunct="0"/>
            <a:endParaRPr lang="ru-RU" sz="1500" b="1" dirty="0">
              <a:solidFill>
                <a:srgbClr val="080808"/>
              </a:solidFill>
              <a:cs typeface="Arial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491880" y="1340968"/>
            <a:ext cx="1800000" cy="1800000"/>
            <a:chOff x="708" y="2203"/>
            <a:chExt cx="751" cy="741"/>
          </a:xfrm>
        </p:grpSpPr>
        <p:sp>
          <p:nvSpPr>
            <p:cNvPr id="19466" name="Oval 1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67" name="Picture 11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68" name="Rectangle 12"/>
          <p:cNvSpPr>
            <a:spLocks noChangeArrowheads="1"/>
          </p:cNvSpPr>
          <p:nvPr/>
        </p:nvSpPr>
        <p:spPr bwMode="gray">
          <a:xfrm>
            <a:off x="3541417" y="1735145"/>
            <a:ext cx="1714511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F8F8F8"/>
                </a:solidFill>
                <a:cs typeface="Arial" charset="0"/>
              </a:rPr>
              <a:t> </a:t>
            </a:r>
            <a:r>
              <a:rPr lang="ru-RU" sz="1500" b="1" dirty="0" err="1">
                <a:solidFill>
                  <a:srgbClr val="F8F8F8"/>
                </a:solidFill>
                <a:cs typeface="Arial" charset="0"/>
              </a:rPr>
              <a:t>Предтекстовые</a:t>
            </a:r>
            <a:endParaRPr lang="en-US" sz="1500" b="1" dirty="0">
              <a:solidFill>
                <a:srgbClr val="F8F8F8"/>
              </a:solidFill>
              <a:cs typeface="Arial" charset="0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763688" y="3645024"/>
            <a:ext cx="1800000" cy="1800000"/>
            <a:chOff x="708" y="2203"/>
            <a:chExt cx="751" cy="741"/>
          </a:xfrm>
        </p:grpSpPr>
        <p:sp>
          <p:nvSpPr>
            <p:cNvPr id="19470" name="Oval 14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71" name="Picture 15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72" name="Rectangle 16"/>
          <p:cNvSpPr>
            <a:spLocks noChangeArrowheads="1"/>
          </p:cNvSpPr>
          <p:nvPr/>
        </p:nvSpPr>
        <p:spPr bwMode="gray">
          <a:xfrm>
            <a:off x="1741786" y="4383835"/>
            <a:ext cx="17859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8F8F8"/>
                </a:solidFill>
                <a:cs typeface="Arial" charset="0"/>
              </a:rPr>
              <a:t>Текстовые</a:t>
            </a:r>
            <a:endParaRPr lang="en-US" sz="2000" b="1" dirty="0">
              <a:solidFill>
                <a:srgbClr val="F8F8F8"/>
              </a:solidFill>
              <a:cs typeface="Arial" charset="0"/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436296" y="3681040"/>
            <a:ext cx="1800000" cy="1800000"/>
            <a:chOff x="708" y="2203"/>
            <a:chExt cx="751" cy="741"/>
          </a:xfrm>
        </p:grpSpPr>
        <p:sp>
          <p:nvSpPr>
            <p:cNvPr id="19474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75" name="Picture 1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76" name="Rectangle 20"/>
          <p:cNvSpPr>
            <a:spLocks noChangeArrowheads="1"/>
          </p:cNvSpPr>
          <p:nvPr/>
        </p:nvSpPr>
        <p:spPr bwMode="gray">
          <a:xfrm>
            <a:off x="5429256" y="4473987"/>
            <a:ext cx="176404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err="1">
                <a:solidFill>
                  <a:srgbClr val="F8F8F8"/>
                </a:solidFill>
                <a:cs typeface="Arial" charset="0"/>
              </a:rPr>
              <a:t>Послетекстовые</a:t>
            </a:r>
            <a:endParaRPr lang="en-US" sz="1500" b="1" dirty="0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465" y="1171649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rgbClr val="EE48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Книгомир</a:t>
            </a:r>
            <a:r>
              <a:rPr lang="ru-RU" sz="2000" b="1" dirty="0">
                <a:solidFill>
                  <a:srgbClr val="EE48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школа как пространство смыслового чтения</a:t>
            </a:r>
          </a:p>
        </p:txBody>
      </p:sp>
    </p:spTree>
    <p:extLst>
      <p:ext uri="{BB962C8B-B14F-4D97-AF65-F5344CB8AC3E}">
        <p14:creationId xmlns:p14="http://schemas.microsoft.com/office/powerpoint/2010/main" val="3894059501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/>
              <a:t>Метапредметный</a:t>
            </a:r>
            <a:r>
              <a:rPr lang="ru-RU" sz="2800" dirty="0"/>
              <a:t> конструктор урока</a:t>
            </a:r>
          </a:p>
        </p:txBody>
      </p:sp>
      <p:pic>
        <p:nvPicPr>
          <p:cNvPr id="4" name="Содержимое 3" descr="путь к цели.jp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0768"/>
            <a:ext cx="2815145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цель мультик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1699782"/>
            <a:ext cx="2731055" cy="3458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пут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429000"/>
            <a:ext cx="2793548" cy="3001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56462" y="537729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EE4870"/>
                </a:solidFill>
              </a:rPr>
              <a:t>Мотивация и целеполагание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27308">
            <a:off x="6588224" y="1628800"/>
            <a:ext cx="1603896" cy="160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32487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/>
              <a:t>Метапредметный</a:t>
            </a:r>
            <a:r>
              <a:rPr lang="ru-RU" sz="2800" dirty="0"/>
              <a:t> конструктор урока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775243"/>
            <a:ext cx="5400599" cy="3887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трение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4168" y="2780928"/>
            <a:ext cx="2893550" cy="3591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 rot="21193855">
            <a:off x="2074081" y="5729555"/>
            <a:ext cx="2431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Трение? </a:t>
            </a:r>
          </a:p>
        </p:txBody>
      </p:sp>
      <p:sp>
        <p:nvSpPr>
          <p:cNvPr id="7" name="TextBox 6"/>
          <p:cNvSpPr txBox="1"/>
          <p:nvPr/>
        </p:nvSpPr>
        <p:spPr>
          <a:xfrm rot="627835">
            <a:off x="6702851" y="2012979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Трение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1268760"/>
            <a:ext cx="475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EE4870"/>
                </a:solidFill>
              </a:rPr>
              <a:t>«ОТ ОБЫДЕННОГО К НАУЧНОМУ»</a:t>
            </a:r>
          </a:p>
        </p:txBody>
      </p:sp>
    </p:spTree>
    <p:extLst>
      <p:ext uri="{BB962C8B-B14F-4D97-AF65-F5344CB8AC3E}">
        <p14:creationId xmlns:p14="http://schemas.microsoft.com/office/powerpoint/2010/main" val="1491294821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/>
              <a:t>Метапредметный</a:t>
            </a:r>
            <a:r>
              <a:rPr lang="ru-RU" sz="2800" dirty="0"/>
              <a:t> конструктор урока</a:t>
            </a:r>
          </a:p>
        </p:txBody>
      </p:sp>
      <p:pic>
        <p:nvPicPr>
          <p:cNvPr id="3074" name="Picture 2" descr="https://im1-tub-ru.yandex.net/i?id=dd5556bc35eea9ef8847c8d574f90af9-l&amp;n=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6263" y="1672270"/>
            <a:ext cx="2991808" cy="2332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uslide.ru/images/24/30298/960/img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077072"/>
            <a:ext cx="3299769" cy="2474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1-tub-ru.yandex.net/i?id=38eb57c7d58c8a92bfe50d71e1ce0e90-l&amp;n=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850" y="3986719"/>
            <a:ext cx="3367317" cy="2034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-dog.ru/wallpapers/10/14/355881591831638/winter-landscape-snow-zima-sneg-gory-tuman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18071" y="1401345"/>
            <a:ext cx="3310856" cy="2295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064" y="1686287"/>
            <a:ext cx="20162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География</a:t>
            </a:r>
          </a:p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Химия</a:t>
            </a:r>
          </a:p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Биология</a:t>
            </a:r>
          </a:p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Физкультура</a:t>
            </a:r>
          </a:p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Литература</a:t>
            </a:r>
          </a:p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История</a:t>
            </a:r>
          </a:p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Психология</a:t>
            </a:r>
          </a:p>
        </p:txBody>
      </p:sp>
      <p:pic>
        <p:nvPicPr>
          <p:cNvPr id="3076" name="Picture 4" descr="https://im1-tub-ru.yandex.net/i?id=5f333203518278b5dced8ad6ec19a070-l&amp;n=1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4468" y="3707859"/>
            <a:ext cx="2768329" cy="2042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6669" y="1167135"/>
            <a:ext cx="447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EE4870"/>
                </a:solidFill>
              </a:rPr>
              <a:t>Метапредметная</a:t>
            </a:r>
            <a:r>
              <a:rPr lang="ru-RU" sz="2400" b="1" dirty="0">
                <a:solidFill>
                  <a:srgbClr val="EE4870"/>
                </a:solidFill>
              </a:rPr>
              <a:t> разминка</a:t>
            </a:r>
          </a:p>
        </p:txBody>
      </p:sp>
    </p:spTree>
    <p:extLst>
      <p:ext uri="{BB962C8B-B14F-4D97-AF65-F5344CB8AC3E}">
        <p14:creationId xmlns:p14="http://schemas.microsoft.com/office/powerpoint/2010/main" val="1123587565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/>
              <a:t>Метапредметный</a:t>
            </a:r>
            <a:r>
              <a:rPr lang="ru-RU" sz="2800" dirty="0"/>
              <a:t> конструктор урока</a:t>
            </a:r>
          </a:p>
        </p:txBody>
      </p:sp>
      <p:pic>
        <p:nvPicPr>
          <p:cNvPr id="4" name="Содержимое 3" descr="ОЖИВЛЕНИЕ.jp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706430"/>
            <a:ext cx="2682448" cy="2298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504" y="1196752"/>
            <a:ext cx="3368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EE4870"/>
                </a:solidFill>
              </a:rPr>
              <a:t>«Оживление закона»</a:t>
            </a: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0391" y="2204864"/>
            <a:ext cx="2308225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15816" y="169074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>
                    <a:lumMod val="75000"/>
                  </a:schemeClr>
                </a:solidFill>
              </a:rPr>
              <a:t>Сила упругости, возникающая в малых упругих деформациях, </a:t>
            </a:r>
          </a:p>
          <a:p>
            <a:r>
              <a:rPr lang="ru-RU" b="1" dirty="0">
                <a:solidFill>
                  <a:schemeClr val="bg1">
                    <a:lumMod val="75000"/>
                  </a:schemeClr>
                </a:solidFill>
              </a:rPr>
              <a:t>прямо пропорциональна деформации.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52292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Устойчивость сложных натур объясняется их гибкостью.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944" y="3878072"/>
            <a:ext cx="2575264" cy="257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25164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Метапредметный</a:t>
            </a:r>
            <a:r>
              <a:rPr lang="ru-RU" dirty="0"/>
              <a:t> конструктор урока</a:t>
            </a:r>
          </a:p>
        </p:txBody>
      </p:sp>
      <p:pic>
        <p:nvPicPr>
          <p:cNvPr id="5" name="Рисунок 4" descr="наушники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28" b="467"/>
          <a:stretch>
            <a:fillRect/>
          </a:stretch>
        </p:blipFill>
        <p:spPr>
          <a:xfrm>
            <a:off x="3178074" y="3284984"/>
            <a:ext cx="2402037" cy="3319690"/>
          </a:xfrm>
          <a:prstGeom prst="rect">
            <a:avLst/>
          </a:prstGeom>
        </p:spPr>
      </p:pic>
      <p:pic>
        <p:nvPicPr>
          <p:cNvPr id="6" name="Рисунок 5" descr="вне земл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1556792"/>
            <a:ext cx="2645375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67544" y="1372126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EE4870"/>
                </a:solidFill>
              </a:rPr>
              <a:t>«ОТ ИДЕИ К РЕЗУЛЬТАТУ»</a:t>
            </a:r>
            <a:br>
              <a:rPr lang="ru-RU" sz="2000" b="1" dirty="0">
                <a:solidFill>
                  <a:srgbClr val="EE4870"/>
                </a:solidFill>
              </a:rPr>
            </a:br>
            <a:r>
              <a:rPr lang="ru-RU" sz="2000" b="1" dirty="0">
                <a:solidFill>
                  <a:srgbClr val="EE4870"/>
                </a:solidFill>
              </a:rPr>
              <a:t>Писатели – фантасты о</a:t>
            </a:r>
            <a:br>
              <a:rPr lang="ru-RU" sz="2000" b="1" dirty="0">
                <a:solidFill>
                  <a:srgbClr val="EE4870"/>
                </a:solidFill>
              </a:rPr>
            </a:br>
            <a:r>
              <a:rPr lang="ru-RU" sz="2000" b="1" dirty="0">
                <a:solidFill>
                  <a:srgbClr val="EE4870"/>
                </a:solidFill>
              </a:rPr>
              <a:t>будущем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164579"/>
            <a:ext cx="3262711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58304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1672"/>
            <a:ext cx="9138423" cy="563488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238125"/>
            <a:ext cx="7735398" cy="454571"/>
          </a:xfrm>
        </p:spPr>
        <p:txBody>
          <a:bodyPr/>
          <a:lstStyle/>
          <a:p>
            <a:r>
              <a:rPr lang="ru-RU" sz="2800" i="1" dirty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«Человек – как мир, а мир – как человек»</a:t>
            </a:r>
            <a:r>
              <a:rPr lang="ru-RU" sz="2400" i="1" dirty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                             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4230" y="1563964"/>
            <a:ext cx="6120680" cy="504956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220072" y="692696"/>
            <a:ext cx="2322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Умберто Эко</a:t>
            </a:r>
          </a:p>
        </p:txBody>
      </p: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/>
              <a:t>Метапредметный</a:t>
            </a:r>
            <a:r>
              <a:rPr lang="ru-RU" sz="2800" dirty="0"/>
              <a:t> конструктор урока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1196752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rgbClr val="EE4870"/>
                </a:solidFill>
              </a:rPr>
              <a:t>Метапредметные</a:t>
            </a:r>
            <a:r>
              <a:rPr lang="ru-RU" sz="2000" b="1" dirty="0">
                <a:solidFill>
                  <a:srgbClr val="EE4870"/>
                </a:solidFill>
              </a:rPr>
              <a:t> погружения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19681" y="1677414"/>
            <a:ext cx="2756176" cy="2088348"/>
            <a:chOff x="3923928" y="1733847"/>
            <a:chExt cx="3441217" cy="244425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3928" y="1733847"/>
              <a:ext cx="3441217" cy="24442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3949641" y="1783203"/>
              <a:ext cx="3415504" cy="43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rgbClr val="FFFFFF"/>
                  </a:solidFill>
                </a:rPr>
                <a:t>Гагаринский форум</a:t>
              </a: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39322">
            <a:off x="7644505" y="1401290"/>
            <a:ext cx="1288976" cy="827946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566" y="4365104"/>
            <a:ext cx="257094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2571" y="2499916"/>
            <a:ext cx="2419840" cy="187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1226" y="4590447"/>
            <a:ext cx="2908291" cy="1965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508098" y="1596862"/>
            <a:ext cx="2998048" cy="2138642"/>
            <a:chOff x="3508098" y="1596862"/>
            <a:chExt cx="2998048" cy="213864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08098" y="1596862"/>
              <a:ext cx="2998048" cy="21386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5130009" y="2875848"/>
              <a:ext cx="1376137" cy="859656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>
                  <a:solidFill>
                    <a:srgbClr val="FFFFFF"/>
                  </a:solidFill>
                </a:rPr>
                <a:t>Всемирная неделя космоса</a:t>
              </a: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098" y="3765762"/>
            <a:ext cx="824686" cy="82468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545704"/>
            <a:ext cx="2653874" cy="1734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385526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EAE2DF"/>
              </a:clrFrom>
              <a:clrTo>
                <a:srgbClr val="EAE2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68453">
            <a:off x="5386202" y="2730024"/>
            <a:ext cx="3557182" cy="355718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88" y="142875"/>
            <a:ext cx="8177212" cy="1000125"/>
          </a:xfrm>
        </p:spPr>
        <p:txBody>
          <a:bodyPr/>
          <a:lstStyle/>
          <a:p>
            <a:pPr>
              <a:defRPr/>
            </a:pPr>
            <a:r>
              <a:rPr lang="ru-RU" sz="2900" dirty="0"/>
              <a:t>Изменение отношения к знанию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436096" y="1700808"/>
            <a:ext cx="3322637" cy="639762"/>
          </a:xfrm>
        </p:spPr>
        <p:txBody>
          <a:bodyPr rtlCol="0" anchor="ctr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Cambria" panose="02040503050406030204" pitchFamily="18" charset="0"/>
              </a:rPr>
              <a:t>знание как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small" dirty="0">
                <a:solidFill>
                  <a:srgbClr val="FF0000"/>
                </a:solidFill>
                <a:latin typeface="Cambria" panose="02040503050406030204" pitchFamily="18" charset="0"/>
              </a:rPr>
              <a:t>инструмент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395536" y="1556792"/>
            <a:ext cx="3286125" cy="639762"/>
          </a:xfrm>
        </p:spPr>
        <p:txBody>
          <a:bodyPr rtlCol="0" anchor="ctr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Cambria" panose="02040503050406030204" pitchFamily="18" charset="0"/>
              </a:rPr>
              <a:t>знание как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small" dirty="0">
                <a:solidFill>
                  <a:srgbClr val="FF0000"/>
                </a:solidFill>
                <a:latin typeface="Cambria" panose="02040503050406030204" pitchFamily="18" charset="0"/>
              </a:rPr>
              <a:t>содержание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56512">
            <a:off x="406902" y="2912388"/>
            <a:ext cx="3194305" cy="31416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8598" y="3000711"/>
            <a:ext cx="1715001" cy="140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15392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88" y="188640"/>
            <a:ext cx="7609774" cy="868363"/>
          </a:xfrm>
        </p:spPr>
        <p:txBody>
          <a:bodyPr/>
          <a:lstStyle/>
          <a:p>
            <a:r>
              <a:rPr lang="ru-RU" sz="2800" dirty="0"/>
              <a:t>Зона благоприятного использования МК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5" name="Picture 3" descr="i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4813" y="1590675"/>
            <a:ext cx="2273300" cy="451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4"/>
          <p:cNvSpPr>
            <a:spLocks/>
          </p:cNvSpPr>
          <p:nvPr/>
        </p:nvSpPr>
        <p:spPr bwMode="gray">
          <a:xfrm>
            <a:off x="1679575" y="1600200"/>
            <a:ext cx="1609725" cy="1470025"/>
          </a:xfrm>
          <a:custGeom>
            <a:avLst/>
            <a:gdLst>
              <a:gd name="T0" fmla="*/ 0 w 1118"/>
              <a:gd name="T1" fmla="*/ 0 h 1020"/>
              <a:gd name="T2" fmla="*/ 6 w 1118"/>
              <a:gd name="T3" fmla="*/ 793 h 1020"/>
              <a:gd name="T4" fmla="*/ 551 w 1118"/>
              <a:gd name="T5" fmla="*/ 1020 h 1020"/>
              <a:gd name="T6" fmla="*/ 1118 w 1118"/>
              <a:gd name="T7" fmla="*/ 470 h 1020"/>
              <a:gd name="T8" fmla="*/ 0 w 1118"/>
              <a:gd name="T9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1020">
                <a:moveTo>
                  <a:pt x="0" y="0"/>
                </a:moveTo>
                <a:cubicBezTo>
                  <a:pt x="2" y="393"/>
                  <a:pt x="6" y="793"/>
                  <a:pt x="6" y="793"/>
                </a:cubicBezTo>
                <a:cubicBezTo>
                  <a:pt x="117" y="797"/>
                  <a:pt x="326" y="808"/>
                  <a:pt x="551" y="1020"/>
                </a:cubicBezTo>
                <a:lnTo>
                  <a:pt x="1118" y="470"/>
                </a:lnTo>
                <a:cubicBezTo>
                  <a:pt x="1002" y="359"/>
                  <a:pt x="669" y="3"/>
                  <a:pt x="0" y="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>
                  <a:alpha val="30000"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Freeform 5"/>
          <p:cNvSpPr>
            <a:spLocks/>
          </p:cNvSpPr>
          <p:nvPr/>
        </p:nvSpPr>
        <p:spPr bwMode="gray">
          <a:xfrm>
            <a:off x="1682750" y="4637088"/>
            <a:ext cx="1598613" cy="1484312"/>
          </a:xfrm>
          <a:custGeom>
            <a:avLst/>
            <a:gdLst>
              <a:gd name="T0" fmla="*/ 0 w 1110"/>
              <a:gd name="T1" fmla="*/ 228 h 1030"/>
              <a:gd name="T2" fmla="*/ 4 w 1110"/>
              <a:gd name="T3" fmla="*/ 1018 h 1030"/>
              <a:gd name="T4" fmla="*/ 1110 w 1110"/>
              <a:gd name="T5" fmla="*/ 559 h 1030"/>
              <a:gd name="T6" fmla="*/ 552 w 1110"/>
              <a:gd name="T7" fmla="*/ 0 h 1030"/>
              <a:gd name="T8" fmla="*/ 0 w 1110"/>
              <a:gd name="T9" fmla="*/ 228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0" h="1030">
                <a:moveTo>
                  <a:pt x="0" y="228"/>
                </a:moveTo>
                <a:cubicBezTo>
                  <a:pt x="2" y="623"/>
                  <a:pt x="4" y="1018"/>
                  <a:pt x="4" y="1018"/>
                </a:cubicBezTo>
                <a:cubicBezTo>
                  <a:pt x="478" y="1030"/>
                  <a:pt x="849" y="814"/>
                  <a:pt x="1110" y="559"/>
                </a:cubicBezTo>
                <a:lnTo>
                  <a:pt x="552" y="0"/>
                </a:lnTo>
                <a:cubicBezTo>
                  <a:pt x="355" y="184"/>
                  <a:pt x="180" y="220"/>
                  <a:pt x="0" y="228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63529"/>
                  <a:invGamma/>
                </a:schemeClr>
              </a:gs>
              <a:gs pos="100000">
                <a:schemeClr val="accent2">
                  <a:alpha val="3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Freeform 6"/>
          <p:cNvSpPr>
            <a:spLocks/>
          </p:cNvSpPr>
          <p:nvPr/>
        </p:nvSpPr>
        <p:spPr bwMode="gray">
          <a:xfrm>
            <a:off x="2474913" y="2274888"/>
            <a:ext cx="1465262" cy="1571625"/>
          </a:xfrm>
          <a:custGeom>
            <a:avLst/>
            <a:gdLst>
              <a:gd name="T0" fmla="*/ 0 w 1017"/>
              <a:gd name="T1" fmla="*/ 554 h 1091"/>
              <a:gd name="T2" fmla="*/ 225 w 1017"/>
              <a:gd name="T3" fmla="*/ 1091 h 1091"/>
              <a:gd name="T4" fmla="*/ 1017 w 1017"/>
              <a:gd name="T5" fmla="*/ 1091 h 1091"/>
              <a:gd name="T6" fmla="*/ 566 w 1017"/>
              <a:gd name="T7" fmla="*/ 0 h 1091"/>
              <a:gd name="T8" fmla="*/ 0 w 1017"/>
              <a:gd name="T9" fmla="*/ 554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7" h="1091">
                <a:moveTo>
                  <a:pt x="0" y="554"/>
                </a:moveTo>
                <a:cubicBezTo>
                  <a:pt x="194" y="770"/>
                  <a:pt x="216" y="957"/>
                  <a:pt x="225" y="1091"/>
                </a:cubicBezTo>
                <a:lnTo>
                  <a:pt x="1017" y="1091"/>
                </a:lnTo>
                <a:cubicBezTo>
                  <a:pt x="1001" y="626"/>
                  <a:pt x="833" y="260"/>
                  <a:pt x="566" y="0"/>
                </a:cubicBezTo>
                <a:lnTo>
                  <a:pt x="0" y="554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69804"/>
                  <a:invGamma/>
                </a:schemeClr>
              </a:gs>
              <a:gs pos="100000">
                <a:schemeClr val="folHlink">
                  <a:alpha val="3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black">
          <a:xfrm>
            <a:off x="2865738" y="1340768"/>
            <a:ext cx="56928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Целеполагание и мотивация (на любом этапе урока)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black">
          <a:xfrm>
            <a:off x="3714744" y="2357430"/>
            <a:ext cx="41465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EB2151"/>
                </a:solidFill>
              </a:rPr>
              <a:t>Актуализация новой темы</a:t>
            </a:r>
            <a:endParaRPr lang="en-US" sz="2000" b="1" dirty="0">
              <a:solidFill>
                <a:srgbClr val="EB2151"/>
              </a:solidFill>
            </a:endParaRP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black">
          <a:xfrm>
            <a:off x="3948113" y="3070225"/>
            <a:ext cx="50006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4471A"/>
                </a:solidFill>
              </a:rPr>
              <a:t>Обобщение и систематизация знаний</a:t>
            </a:r>
            <a:endParaRPr lang="en-US" sz="2000" b="1" dirty="0">
              <a:solidFill>
                <a:srgbClr val="74471A"/>
              </a:solidFill>
            </a:endParaRPr>
          </a:p>
        </p:txBody>
      </p:sp>
      <p:sp>
        <p:nvSpPr>
          <p:cNvPr id="16" name="Freeform 29"/>
          <p:cNvSpPr>
            <a:spLocks/>
          </p:cNvSpPr>
          <p:nvPr/>
        </p:nvSpPr>
        <p:spPr bwMode="gray">
          <a:xfrm>
            <a:off x="2478088" y="3841750"/>
            <a:ext cx="1462087" cy="1604963"/>
          </a:xfrm>
          <a:custGeom>
            <a:avLst/>
            <a:gdLst>
              <a:gd name="T0" fmla="*/ 223 w 1016"/>
              <a:gd name="T1" fmla="*/ 0 h 1114"/>
              <a:gd name="T2" fmla="*/ 0 w 1016"/>
              <a:gd name="T3" fmla="*/ 550 h 1114"/>
              <a:gd name="T4" fmla="*/ 559 w 1016"/>
              <a:gd name="T5" fmla="*/ 1114 h 1114"/>
              <a:gd name="T6" fmla="*/ 1016 w 1016"/>
              <a:gd name="T7" fmla="*/ 4 h 1114"/>
              <a:gd name="T8" fmla="*/ 223 w 1016"/>
              <a:gd name="T9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6" h="1114">
                <a:moveTo>
                  <a:pt x="223" y="0"/>
                </a:moveTo>
                <a:cubicBezTo>
                  <a:pt x="229" y="193"/>
                  <a:pt x="163" y="384"/>
                  <a:pt x="0" y="550"/>
                </a:cubicBezTo>
                <a:lnTo>
                  <a:pt x="559" y="1114"/>
                </a:lnTo>
                <a:cubicBezTo>
                  <a:pt x="763" y="892"/>
                  <a:pt x="1012" y="541"/>
                  <a:pt x="1016" y="4"/>
                </a:cubicBezTo>
                <a:lnTo>
                  <a:pt x="223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9804"/>
                  <a:invGamma/>
                </a:schemeClr>
              </a:gs>
              <a:gs pos="100000">
                <a:schemeClr val="hlink">
                  <a:alpha val="3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Rectangle 33"/>
          <p:cNvSpPr>
            <a:spLocks noChangeArrowheads="1"/>
          </p:cNvSpPr>
          <p:nvPr/>
        </p:nvSpPr>
        <p:spPr bwMode="black">
          <a:xfrm>
            <a:off x="2800127" y="6093829"/>
            <a:ext cx="41481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Рефлексия</a:t>
            </a:r>
            <a:endParaRPr lang="en-US" sz="2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 rot="19378231" flipV="1">
            <a:off x="2135188" y="4895850"/>
            <a:ext cx="2066925" cy="412750"/>
            <a:chOff x="1565" y="2568"/>
            <a:chExt cx="1118" cy="279"/>
          </a:xfrm>
        </p:grpSpPr>
        <p:sp>
          <p:nvSpPr>
            <p:cNvPr id="22" name="AutoShape 35"/>
            <p:cNvSpPr>
              <a:spLocks noChangeArrowheads="1"/>
            </p:cNvSpPr>
            <p:nvPr/>
          </p:nvSpPr>
          <p:spPr bwMode="white">
            <a:xfrm rot="5263130">
              <a:off x="1859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6"/>
            <p:cNvSpPr>
              <a:spLocks noChangeArrowheads="1"/>
            </p:cNvSpPr>
            <p:nvPr/>
          </p:nvSpPr>
          <p:spPr bwMode="white">
            <a:xfrm rot="6078281">
              <a:off x="1995" y="2274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37"/>
            <p:cNvSpPr>
              <a:spLocks noChangeArrowheads="1"/>
            </p:cNvSpPr>
            <p:nvPr/>
          </p:nvSpPr>
          <p:spPr bwMode="white">
            <a:xfrm rot="6373927">
              <a:off x="2071" y="229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8"/>
            <p:cNvSpPr>
              <a:spLocks noChangeArrowheads="1"/>
            </p:cNvSpPr>
            <p:nvPr/>
          </p:nvSpPr>
          <p:spPr bwMode="white">
            <a:xfrm rot="6906312">
              <a:off x="2161" y="2326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6" name="Picture 4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374" y="2865302"/>
            <a:ext cx="1743075" cy="170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321" y="2624851"/>
            <a:ext cx="2388122" cy="2388122"/>
          </a:xfrm>
          <a:prstGeom prst="rect">
            <a:avLst/>
          </a:prstGeom>
        </p:spPr>
      </p:pic>
      <p:sp>
        <p:nvSpPr>
          <p:cNvPr id="33" name="Rectangle 26"/>
          <p:cNvSpPr>
            <a:spLocks noChangeArrowheads="1"/>
          </p:cNvSpPr>
          <p:nvPr/>
        </p:nvSpPr>
        <p:spPr bwMode="black">
          <a:xfrm>
            <a:off x="4108719" y="3853320"/>
            <a:ext cx="50006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Применение знаний и умений в новой ситуации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83251" y="4838944"/>
            <a:ext cx="53092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EB2151"/>
                </a:solidFill>
              </a:rPr>
              <a:t>Коррекция знаний и способов действий</a:t>
            </a:r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black">
          <a:xfrm>
            <a:off x="3557884" y="5385943"/>
            <a:ext cx="50006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4471A"/>
                </a:solidFill>
              </a:rPr>
              <a:t>Контроль и самоконтроль знаний и способов действий</a:t>
            </a:r>
            <a:endParaRPr lang="en-US" sz="2000" b="1" dirty="0">
              <a:solidFill>
                <a:srgbClr val="7447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56411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Риски применения МК</a:t>
            </a:r>
            <a:endParaRPr lang="en-US" sz="2800" dirty="0"/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23</a:t>
            </a:fld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22325" y="1876425"/>
            <a:ext cx="1912938" cy="3605213"/>
            <a:chOff x="513" y="998"/>
            <a:chExt cx="1109" cy="2271"/>
          </a:xfrm>
        </p:grpSpPr>
        <p:sp>
          <p:nvSpPr>
            <p:cNvPr id="9220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23" name="AutoShape 7"/>
          <p:cNvSpPr>
            <a:spLocks noChangeArrowheads="1"/>
          </p:cNvSpPr>
          <p:nvPr/>
        </p:nvSpPr>
        <p:spPr bwMode="gray">
          <a:xfrm>
            <a:off x="3408363" y="3060179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gray">
          <a:xfrm>
            <a:off x="4287838" y="3476625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ltGray">
          <a:xfrm>
            <a:off x="3500430" y="5072074"/>
            <a:ext cx="5422900" cy="128588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gray">
          <a:xfrm>
            <a:off x="4286248" y="5500702"/>
            <a:ext cx="357190" cy="357190"/>
          </a:xfrm>
          <a:prstGeom prst="rightArrow">
            <a:avLst>
              <a:gd name="adj1" fmla="val 50000"/>
              <a:gd name="adj2" fmla="val 45091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gray">
          <a:xfrm>
            <a:off x="3357554" y="1428736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gray">
          <a:xfrm>
            <a:off x="4268788" y="1981200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gray">
          <a:xfrm>
            <a:off x="2786050" y="1428736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Freeform 14"/>
          <p:cNvSpPr>
            <a:spLocks/>
          </p:cNvSpPr>
          <p:nvPr/>
        </p:nvSpPr>
        <p:spPr bwMode="gray">
          <a:xfrm>
            <a:off x="2857488" y="1428736"/>
            <a:ext cx="811213" cy="6492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50000">
                <a:schemeClr val="hlink">
                  <a:alpha val="0"/>
                </a:schemeClr>
              </a:gs>
              <a:gs pos="100000">
                <a:schemeClr val="hlink">
                  <a:gamma/>
                  <a:tint val="48627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gray">
          <a:xfrm>
            <a:off x="2786050" y="3000372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Freeform 16"/>
          <p:cNvSpPr>
            <a:spLocks/>
          </p:cNvSpPr>
          <p:nvPr/>
        </p:nvSpPr>
        <p:spPr bwMode="gray">
          <a:xfrm>
            <a:off x="2857488" y="3000372"/>
            <a:ext cx="811213" cy="6492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50000">
                <a:schemeClr val="folHlink">
                  <a:alpha val="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gray">
          <a:xfrm>
            <a:off x="2786050" y="5072074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34" name="Freeform 18"/>
          <p:cNvSpPr>
            <a:spLocks/>
          </p:cNvSpPr>
          <p:nvPr/>
        </p:nvSpPr>
        <p:spPr bwMode="gray">
          <a:xfrm>
            <a:off x="2857488" y="5143512"/>
            <a:ext cx="811213" cy="220659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50000">
                <a:schemeClr val="accent2">
                  <a:alpha val="0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235" name="Picture 19" descr="YG_circle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8" y="2695575"/>
            <a:ext cx="1882775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6" name="Text Box 20"/>
          <p:cNvSpPr txBox="1">
            <a:spLocks noChangeArrowheads="1"/>
          </p:cNvSpPr>
          <p:nvPr/>
        </p:nvSpPr>
        <p:spPr bwMode="black">
          <a:xfrm>
            <a:off x="4644008" y="1556792"/>
            <a:ext cx="414340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</a:rPr>
              <a:t>Большие затраты времени на достижение запланированных результатов.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black">
          <a:xfrm>
            <a:off x="4635054" y="3129710"/>
            <a:ext cx="43577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</a:rPr>
              <a:t>Трудности управления, контроля, оценки познавательной деятельностью обучающихся.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black">
          <a:xfrm>
            <a:off x="4645025" y="5213820"/>
            <a:ext cx="393223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</a:rPr>
              <a:t>«Уход в сторону», увлечение творческой деятельностью, отработкой методов мышления и упущение сущности изучаемых явлений.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gray">
          <a:xfrm>
            <a:off x="428596" y="3286124"/>
            <a:ext cx="14287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МК</a:t>
            </a:r>
            <a:endParaRPr lang="en-US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white">
          <a:xfrm>
            <a:off x="2786050" y="1785926"/>
            <a:ext cx="16732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EFFFF"/>
                </a:solidFill>
              </a:rPr>
              <a:t>1</a:t>
            </a:r>
            <a:endParaRPr lang="en-US" sz="3600" b="1" dirty="0">
              <a:solidFill>
                <a:srgbClr val="FEFFFF"/>
              </a:solidFill>
            </a:endParaRP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white">
          <a:xfrm>
            <a:off x="2843808" y="3429764"/>
            <a:ext cx="16509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EFFFF"/>
                </a:solidFill>
              </a:rPr>
              <a:t>2</a:t>
            </a:r>
            <a:endParaRPr lang="en-US" sz="3600" b="1" dirty="0">
              <a:solidFill>
                <a:srgbClr val="FEFFFF"/>
              </a:solidFill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white">
          <a:xfrm>
            <a:off x="2928927" y="5429264"/>
            <a:ext cx="14287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EFFFF"/>
                </a:solidFill>
              </a:rPr>
              <a:t>3</a:t>
            </a:r>
            <a:endParaRPr lang="en-US" sz="36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69078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gray">
          <a:xfrm>
            <a:off x="1905000" y="1905000"/>
            <a:ext cx="1943100" cy="12477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>
                  <a:alpha val="5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.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gray">
          <a:xfrm>
            <a:off x="1771650" y="4419600"/>
            <a:ext cx="2071688" cy="12954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5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gray">
          <a:xfrm>
            <a:off x="5238750" y="4392613"/>
            <a:ext cx="1695450" cy="1322387"/>
          </a:xfrm>
          <a:prstGeom prst="rect">
            <a:avLst/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gray">
          <a:xfrm>
            <a:off x="5211763" y="1905000"/>
            <a:ext cx="1722437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3840163" y="1774825"/>
            <a:ext cx="1362075" cy="1322388"/>
            <a:chOff x="4320" y="1152"/>
            <a:chExt cx="414" cy="402"/>
          </a:xfrm>
        </p:grpSpPr>
        <p:sp>
          <p:nvSpPr>
            <p:cNvPr id="23559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0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5211763" y="3097213"/>
            <a:ext cx="1362075" cy="1322387"/>
            <a:chOff x="4320" y="1152"/>
            <a:chExt cx="414" cy="402"/>
          </a:xfrm>
        </p:grpSpPr>
        <p:sp>
          <p:nvSpPr>
            <p:cNvPr id="23562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3840163" y="4440238"/>
            <a:ext cx="1362075" cy="1350962"/>
            <a:chOff x="4320" y="1152"/>
            <a:chExt cx="414" cy="402"/>
          </a:xfrm>
        </p:grpSpPr>
        <p:sp>
          <p:nvSpPr>
            <p:cNvPr id="23565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6" name="Freeform 14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2478088" y="3106738"/>
            <a:ext cx="1362075" cy="1322387"/>
            <a:chOff x="4320" y="1152"/>
            <a:chExt cx="414" cy="402"/>
          </a:xfrm>
        </p:grpSpPr>
        <p:sp>
          <p:nvSpPr>
            <p:cNvPr id="23568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9" name="Freeform 1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1909281"/>
            <a:ext cx="37024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solidFill>
                  <a:srgbClr val="080808"/>
                </a:solidFill>
              </a:rPr>
              <a:t>Совершенствование способов мышления: анализа, синтеза, индукции, дедукции. Соотнесение и активное использование «объяснения» и «понимания» как основы </a:t>
            </a:r>
            <a:r>
              <a:rPr lang="ru-RU" sz="1200" dirty="0" err="1">
                <a:solidFill>
                  <a:srgbClr val="080808"/>
                </a:solidFill>
              </a:rPr>
              <a:t>методлогии</a:t>
            </a:r>
            <a:r>
              <a:rPr lang="ru-RU" sz="1200" dirty="0">
                <a:solidFill>
                  <a:srgbClr val="080808"/>
                </a:solidFill>
              </a:rPr>
              <a:t> естественных и гуманитарных наук.  </a:t>
            </a: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107504" y="4614227"/>
            <a:ext cx="3702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sz="1200" dirty="0">
                <a:solidFill>
                  <a:srgbClr val="080808"/>
                </a:solidFill>
              </a:rPr>
              <a:t>Принятие и сохранение учебной цели</a:t>
            </a:r>
          </a:p>
          <a:p>
            <a:pPr algn="r"/>
            <a:r>
              <a:rPr lang="ru-RU" sz="1200" dirty="0">
                <a:solidFill>
                  <a:srgbClr val="080808"/>
                </a:solidFill>
              </a:rPr>
              <a:t> планирование, контроль</a:t>
            </a:r>
          </a:p>
          <a:p>
            <a:pPr algn="r"/>
            <a:r>
              <a:rPr lang="ru-RU" sz="1200" dirty="0">
                <a:solidFill>
                  <a:srgbClr val="080808"/>
                </a:solidFill>
              </a:rPr>
              <a:t>и способность  оценивать свои действия </a:t>
            </a:r>
          </a:p>
          <a:p>
            <a:pPr algn="r"/>
            <a:r>
              <a:rPr lang="ru-RU" sz="1200" dirty="0">
                <a:solidFill>
                  <a:srgbClr val="080808"/>
                </a:solidFill>
              </a:rPr>
              <a:t>.</a:t>
            </a: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5257800" y="1916832"/>
            <a:ext cx="3634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80808"/>
                </a:solidFill>
              </a:rPr>
              <a:t>Формирование в сознании обучающихся единой картины мира, конвергенция естественно-научного и гуманитарного знания.</a:t>
            </a:r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5257800" y="4573577"/>
            <a:ext cx="363468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80808"/>
                </a:solidFill>
              </a:rPr>
              <a:t>Получение прочных знаний,</a:t>
            </a:r>
          </a:p>
          <a:p>
            <a:r>
              <a:rPr lang="ru-RU" sz="1200" dirty="0">
                <a:solidFill>
                  <a:srgbClr val="080808"/>
                </a:solidFill>
              </a:rPr>
              <a:t>умение анализировать информацию,</a:t>
            </a:r>
          </a:p>
          <a:p>
            <a:r>
              <a:rPr lang="ru-RU" sz="1200" dirty="0">
                <a:solidFill>
                  <a:srgbClr val="080808"/>
                </a:solidFill>
              </a:rPr>
              <a:t>творческий подход к усвоению учебного материала, установление причинно-следственных связей и т.д.</a:t>
            </a:r>
          </a:p>
        </p:txBody>
      </p:sp>
      <p:sp>
        <p:nvSpPr>
          <p:cNvPr id="23579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Ожидаемые результаты</a:t>
            </a:r>
            <a:endParaRPr lang="en-US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3195"/>
          <a:stretch/>
        </p:blipFill>
        <p:spPr>
          <a:xfrm rot="11623745">
            <a:off x="3738844" y="3159822"/>
            <a:ext cx="1537994" cy="137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67574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Результативность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316748" y="1309991"/>
            <a:ext cx="4608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EE4870"/>
                </a:solidFill>
                <a:effectLst/>
                <a:latin typeface="Arial" pitchFamily="34" charset="0"/>
                <a:ea typeface="Times New Roman" pitchFamily="18" charset="0"/>
              </a:rPr>
              <a:t>Динамика уровня «мотивации»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EE4870"/>
                </a:solidFill>
                <a:effectLst/>
                <a:latin typeface="Arial" pitchFamily="34" charset="0"/>
                <a:ea typeface="Times New Roman" pitchFamily="18" charset="0"/>
              </a:rPr>
              <a:t> к изучению физики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EE4870"/>
              </a:solidFill>
              <a:effectLst/>
              <a:latin typeface="Arial" pitchFamily="34" charset="0"/>
            </a:endParaRP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4767095" y="3742052"/>
            <a:ext cx="40314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EE4870"/>
                </a:solidFill>
                <a:effectLst/>
                <a:latin typeface="Arial" pitchFamily="34" charset="0"/>
                <a:ea typeface="Times New Roman" pitchFamily="18" charset="0"/>
              </a:rPr>
              <a:t>Динамика качества знаний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EE4870"/>
                </a:solidFill>
                <a:effectLst/>
                <a:latin typeface="Arial" pitchFamily="34" charset="0"/>
                <a:ea typeface="Times New Roman" pitchFamily="18" charset="0"/>
              </a:rPr>
              <a:t> по </a:t>
            </a:r>
            <a:r>
              <a:rPr lang="ru-RU" sz="1600" b="1" i="1" dirty="0">
                <a:solidFill>
                  <a:srgbClr val="EE4870"/>
                </a:solidFill>
                <a:latin typeface="Arial" pitchFamily="34" charset="0"/>
                <a:ea typeface="Times New Roman" pitchFamily="18" charset="0"/>
              </a:rPr>
              <a:t> физике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EE4870"/>
                </a:solidFill>
                <a:effectLst/>
                <a:latin typeface="Arial" pitchFamily="34" charset="0"/>
                <a:ea typeface="Times New Roman" pitchFamily="18" charset="0"/>
              </a:rPr>
              <a:t>за три года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rgbClr val="EE487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48998846"/>
              </p:ext>
            </p:extLst>
          </p:nvPr>
        </p:nvGraphicFramePr>
        <p:xfrm>
          <a:off x="179512" y="1772816"/>
          <a:ext cx="4680520" cy="268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243257234"/>
              </p:ext>
            </p:extLst>
          </p:nvPr>
        </p:nvGraphicFramePr>
        <p:xfrm>
          <a:off x="3491880" y="4293096"/>
          <a:ext cx="4824536" cy="2289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2513">
            <a:off x="5623997" y="1455204"/>
            <a:ext cx="1958213" cy="202250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38125"/>
            <a:ext cx="7704856" cy="868363"/>
          </a:xfrm>
        </p:spPr>
        <p:txBody>
          <a:bodyPr/>
          <a:lstStyle/>
          <a:p>
            <a:r>
              <a:rPr lang="ru-RU" sz="2400" dirty="0"/>
              <a:t>Перспективы конвергенции образования как основы образовательного пространства школы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733925"/>
          </a:xfrm>
        </p:spPr>
        <p:txBody>
          <a:bodyPr/>
          <a:lstStyle/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Разработка и внедрение интегрированных курсов (естественные науки/математика, естественные науки/гуманитарные науки, гуманитарные науки/математика).</a:t>
            </a:r>
          </a:p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Разработка и проведение системы интегрированных уроков (физика/астрономия, физика/биология, физика/литература).</a:t>
            </a:r>
          </a:p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Разработка и проведение бинарных уроков по названным направлениям.</a:t>
            </a:r>
          </a:p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Совершенствование форм и методик </a:t>
            </a:r>
            <a:r>
              <a:rPr lang="ru-RU" sz="2000" dirty="0" err="1">
                <a:solidFill>
                  <a:schemeClr val="bg1">
                    <a:lumMod val="50000"/>
                  </a:schemeClr>
                </a:solidFill>
              </a:rPr>
              <a:t>мерапредметных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 погружений (Всемирная неделя космоса, Гагаринский форум).</a:t>
            </a:r>
          </a:p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Разработка и апробация диагностик уровня </a:t>
            </a:r>
            <a:r>
              <a:rPr lang="ru-RU" sz="2000" dirty="0" err="1">
                <a:solidFill>
                  <a:schemeClr val="bg1">
                    <a:lumMod val="50000"/>
                  </a:schemeClr>
                </a:solidFill>
              </a:rPr>
              <a:t>сформированности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 личностных и </a:t>
            </a:r>
            <a:r>
              <a:rPr lang="ru-RU" sz="2000" dirty="0" err="1">
                <a:solidFill>
                  <a:schemeClr val="bg1">
                    <a:lumMod val="50000"/>
                  </a:schemeClr>
                </a:solidFill>
              </a:rPr>
              <a:t>метапредметных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 компетенций.</a:t>
            </a:r>
          </a:p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</a:rPr>
              <a:t>Разработка системы классных часов в рамках технологии антропологической работы классного руководителя с классным коллективом. Ученик – «ожидаемый собеседник» (А. А. Ухтомский)</a:t>
            </a:r>
          </a:p>
          <a:p>
            <a:endParaRPr lang="ru-RU" sz="20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728787"/>
      </p:ext>
    </p:extLst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90" y="1106488"/>
            <a:ext cx="8987806" cy="56331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err="1">
                <a:solidFill>
                  <a:schemeClr val="tx1">
                    <a:lumMod val="20000"/>
                    <a:lumOff val="80000"/>
                  </a:schemeClr>
                </a:solidFill>
              </a:rPr>
              <a:t>Дэниэль</a:t>
            </a:r>
            <a:r>
              <a:rPr lang="ru-RU" sz="2800" i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tx1">
                    <a:lumMod val="20000"/>
                    <a:lumOff val="80000"/>
                  </a:schemeClr>
                </a:solidFill>
              </a:rPr>
              <a:t>Кельман</a:t>
            </a:r>
            <a:r>
              <a:rPr lang="ru-RU" sz="2800" i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 «Измеряя мир»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93" y="1294642"/>
            <a:ext cx="8229600" cy="1486669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Мир, если понадобится, можно измерить и исчислить, но это ещё далеко не означает того, что он будет понят.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744" y="3153245"/>
            <a:ext cx="4505447" cy="31697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1" y="3095939"/>
            <a:ext cx="4112440" cy="339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033921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726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79413" y="188913"/>
            <a:ext cx="81216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Образовательная система 21-го века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endParaRPr kumimoji="1" lang="en-US" altLang="ko-KR" sz="3200" b="1" dirty="0">
              <a:solidFill>
                <a:schemeClr val="accent6">
                  <a:lumMod val="50000"/>
                </a:schemeClr>
              </a:solidFill>
              <a:latin typeface="Cambria" pitchFamily="18" charset="0"/>
              <a:ea typeface="HY헤드라인M" pitchFamily="18" charset="-127"/>
              <a:cs typeface="Arial" pitchFamily="34" charset="0"/>
            </a:endParaRPr>
          </a:p>
        </p:txBody>
      </p:sp>
      <p:sp>
        <p:nvSpPr>
          <p:cNvPr id="17411" name="Oval 3"/>
          <p:cNvSpPr>
            <a:spLocks noChangeArrowheads="1"/>
          </p:cNvSpPr>
          <p:nvPr/>
        </p:nvSpPr>
        <p:spPr bwMode="auto">
          <a:xfrm>
            <a:off x="1905000" y="3284538"/>
            <a:ext cx="5314950" cy="1665287"/>
          </a:xfrm>
          <a:prstGeom prst="ellipse">
            <a:avLst/>
          </a:prstGeom>
          <a:solidFill>
            <a:srgbClr val="CD9D85"/>
          </a:soli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121893000" prstMaterial="legacyMatte">
            <a:bevelT w="13500" h="13500" prst="angle"/>
            <a:bevelB w="13500" h="13500" prst="angle"/>
            <a:extrusionClr>
              <a:srgbClr val="CD9D85"/>
            </a:extrusionClr>
          </a:sp3d>
        </p:spPr>
        <p:txBody>
          <a:bodyPr wrap="none" anchor="ctr">
            <a:flatTx/>
          </a:bodyPr>
          <a:lstStyle/>
          <a:p>
            <a:endParaRPr lang="en-US">
              <a:latin typeface="Palatino Linotype" pitchFamily="18" charset="0"/>
            </a:endParaRPr>
          </a:p>
        </p:txBody>
      </p:sp>
      <p:sp>
        <p:nvSpPr>
          <p:cNvPr id="17412" name="Arc 4"/>
          <p:cNvSpPr>
            <a:spLocks/>
          </p:cNvSpPr>
          <p:nvPr/>
        </p:nvSpPr>
        <p:spPr bwMode="auto">
          <a:xfrm rot="10800000">
            <a:off x="3284538" y="2492375"/>
            <a:ext cx="4770437" cy="2592388"/>
          </a:xfrm>
          <a:custGeom>
            <a:avLst/>
            <a:gdLst>
              <a:gd name="T0" fmla="*/ 4770437 w 28936"/>
              <a:gd name="T1" fmla="*/ 2502609 h 37076"/>
              <a:gd name="T2" fmla="*/ 1076876 w 28936"/>
              <a:gd name="T3" fmla="*/ 0 h 37076"/>
              <a:gd name="T4" fmla="*/ 3561012 w 28936"/>
              <a:gd name="T5" fmla="*/ 1082096 h 37076"/>
              <a:gd name="T6" fmla="*/ 0 60000 65536"/>
              <a:gd name="T7" fmla="*/ 0 60000 65536"/>
              <a:gd name="T8" fmla="*/ 0 60000 65536"/>
              <a:gd name="T9" fmla="*/ 0 w 28936"/>
              <a:gd name="T10" fmla="*/ 0 h 37076"/>
              <a:gd name="T11" fmla="*/ 28936 w 28936"/>
              <a:gd name="T12" fmla="*/ 37076 h 370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936" h="37076" fill="none" extrusionOk="0">
                <a:moveTo>
                  <a:pt x="28936" y="35792"/>
                </a:moveTo>
                <a:cubicBezTo>
                  <a:pt x="26583" y="36641"/>
                  <a:pt x="24101" y="37075"/>
                  <a:pt x="21600" y="37076"/>
                </a:cubicBezTo>
                <a:cubicBezTo>
                  <a:pt x="9670" y="37076"/>
                  <a:pt x="0" y="27405"/>
                  <a:pt x="0" y="15476"/>
                </a:cubicBezTo>
                <a:cubicBezTo>
                  <a:pt x="-1" y="9647"/>
                  <a:pt x="2355" y="4065"/>
                  <a:pt x="6531" y="-1"/>
                </a:cubicBezTo>
              </a:path>
              <a:path w="28936" h="37076" stroke="0" extrusionOk="0">
                <a:moveTo>
                  <a:pt x="28936" y="35792"/>
                </a:moveTo>
                <a:cubicBezTo>
                  <a:pt x="26583" y="36641"/>
                  <a:pt x="24101" y="37075"/>
                  <a:pt x="21600" y="37076"/>
                </a:cubicBezTo>
                <a:cubicBezTo>
                  <a:pt x="9670" y="37076"/>
                  <a:pt x="0" y="27405"/>
                  <a:pt x="0" y="15476"/>
                </a:cubicBezTo>
                <a:cubicBezTo>
                  <a:pt x="-1" y="9647"/>
                  <a:pt x="2355" y="4065"/>
                  <a:pt x="6531" y="-1"/>
                </a:cubicBezTo>
                <a:lnTo>
                  <a:pt x="21600" y="15476"/>
                </a:lnTo>
                <a:close/>
              </a:path>
            </a:pathLst>
          </a:custGeom>
          <a:solidFill>
            <a:srgbClr val="99CCFF">
              <a:alpha val="70195"/>
            </a:srgbClr>
          </a:solidFill>
          <a:ln w="19050">
            <a:solidFill>
              <a:srgbClr val="3399FF"/>
            </a:solidFill>
            <a:round/>
            <a:headEnd type="triangle" w="sm" len="med"/>
            <a:tailEnd type="triangle" w="sm" len="med"/>
          </a:ln>
        </p:spPr>
        <p:txBody>
          <a:bodyPr wrap="none" anchor="ctr"/>
          <a:lstStyle/>
          <a:p>
            <a:endParaRPr lang="en-US">
              <a:latin typeface="Palatino Linotype" pitchFamily="18" charset="0"/>
            </a:endParaRPr>
          </a:p>
        </p:txBody>
      </p:sp>
      <p:sp>
        <p:nvSpPr>
          <p:cNvPr id="17413" name="Arc 5"/>
          <p:cNvSpPr>
            <a:spLocks/>
          </p:cNvSpPr>
          <p:nvPr/>
        </p:nvSpPr>
        <p:spPr bwMode="auto">
          <a:xfrm rot="10800000">
            <a:off x="1644650" y="2622550"/>
            <a:ext cx="3917950" cy="2882900"/>
          </a:xfrm>
          <a:custGeom>
            <a:avLst/>
            <a:gdLst>
              <a:gd name="T0" fmla="*/ 0 w 23759"/>
              <a:gd name="T1" fmla="*/ 7547 h 41257"/>
              <a:gd name="T2" fmla="*/ 1832411 w 23759"/>
              <a:gd name="T3" fmla="*/ 2882900 h 41257"/>
              <a:gd name="T4" fmla="*/ 356027 w 23759"/>
              <a:gd name="T5" fmla="*/ 1509335 h 41257"/>
              <a:gd name="T6" fmla="*/ 0 60000 65536"/>
              <a:gd name="T7" fmla="*/ 0 60000 65536"/>
              <a:gd name="T8" fmla="*/ 0 60000 65536"/>
              <a:gd name="T9" fmla="*/ 0 w 23759"/>
              <a:gd name="T10" fmla="*/ 0 h 41257"/>
              <a:gd name="T11" fmla="*/ 23759 w 23759"/>
              <a:gd name="T12" fmla="*/ 41257 h 412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759" h="41257" fill="none" extrusionOk="0">
                <a:moveTo>
                  <a:pt x="0" y="108"/>
                </a:moveTo>
                <a:cubicBezTo>
                  <a:pt x="717" y="36"/>
                  <a:pt x="1437" y="-1"/>
                  <a:pt x="2159" y="0"/>
                </a:cubicBezTo>
                <a:cubicBezTo>
                  <a:pt x="14088" y="0"/>
                  <a:pt x="23759" y="9670"/>
                  <a:pt x="23759" y="21600"/>
                </a:cubicBezTo>
                <a:cubicBezTo>
                  <a:pt x="23759" y="30064"/>
                  <a:pt x="18815" y="37748"/>
                  <a:pt x="11112" y="41257"/>
                </a:cubicBezTo>
              </a:path>
              <a:path w="23759" h="41257" stroke="0" extrusionOk="0">
                <a:moveTo>
                  <a:pt x="0" y="108"/>
                </a:moveTo>
                <a:cubicBezTo>
                  <a:pt x="717" y="36"/>
                  <a:pt x="1437" y="-1"/>
                  <a:pt x="2159" y="0"/>
                </a:cubicBezTo>
                <a:cubicBezTo>
                  <a:pt x="14088" y="0"/>
                  <a:pt x="23759" y="9670"/>
                  <a:pt x="23759" y="21600"/>
                </a:cubicBezTo>
                <a:cubicBezTo>
                  <a:pt x="23759" y="30064"/>
                  <a:pt x="18815" y="37748"/>
                  <a:pt x="11112" y="41257"/>
                </a:cubicBezTo>
                <a:lnTo>
                  <a:pt x="2159" y="21600"/>
                </a:lnTo>
                <a:close/>
              </a:path>
            </a:pathLst>
          </a:custGeom>
          <a:solidFill>
            <a:srgbClr val="00B0F0">
              <a:alpha val="70195"/>
            </a:srgbClr>
          </a:solidFill>
          <a:ln w="19050">
            <a:solidFill>
              <a:srgbClr val="FF6600"/>
            </a:solidFill>
            <a:round/>
            <a:headEnd type="triangle" w="sm" len="med"/>
            <a:tailEnd type="triangle" w="sm" len="med"/>
          </a:ln>
        </p:spPr>
        <p:txBody>
          <a:bodyPr wrap="none" anchor="ctr"/>
          <a:lstStyle/>
          <a:p>
            <a:endParaRPr lang="en-US">
              <a:latin typeface="Palatino Linotype" pitchFamily="18" charset="0"/>
            </a:endParaRPr>
          </a:p>
        </p:txBody>
      </p:sp>
      <p:sp>
        <p:nvSpPr>
          <p:cNvPr id="17414" name="Oval 12"/>
          <p:cNvSpPr>
            <a:spLocks noChangeArrowheads="1"/>
          </p:cNvSpPr>
          <p:nvPr/>
        </p:nvSpPr>
        <p:spPr bwMode="auto">
          <a:xfrm>
            <a:off x="4927600" y="2667000"/>
            <a:ext cx="866775" cy="261938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itchFamily="18" charset="0"/>
            </a:endParaRPr>
          </a:p>
        </p:txBody>
      </p:sp>
      <p:sp>
        <p:nvSpPr>
          <p:cNvPr id="17415" name="Oval 17"/>
          <p:cNvSpPr>
            <a:spLocks noChangeArrowheads="1"/>
          </p:cNvSpPr>
          <p:nvPr/>
        </p:nvSpPr>
        <p:spPr bwMode="auto">
          <a:xfrm>
            <a:off x="3073400" y="3459163"/>
            <a:ext cx="4624388" cy="1519237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itchFamily="18" charset="0"/>
            </a:endParaRPr>
          </a:p>
        </p:txBody>
      </p:sp>
      <p:grpSp>
        <p:nvGrpSpPr>
          <p:cNvPr id="17416" name="Group 18"/>
          <p:cNvGrpSpPr>
            <a:grpSpLocks/>
          </p:cNvGrpSpPr>
          <p:nvPr/>
        </p:nvGrpSpPr>
        <p:grpSpPr bwMode="auto">
          <a:xfrm>
            <a:off x="2705100" y="1555750"/>
            <a:ext cx="3390900" cy="2489200"/>
            <a:chOff x="1895" y="1321"/>
            <a:chExt cx="1949" cy="1448"/>
          </a:xfrm>
        </p:grpSpPr>
        <p:sp>
          <p:nvSpPr>
            <p:cNvPr id="17442" name="Oval 19"/>
            <p:cNvSpPr>
              <a:spLocks noChangeArrowheads="1"/>
            </p:cNvSpPr>
            <p:nvPr/>
          </p:nvSpPr>
          <p:spPr bwMode="gray">
            <a:xfrm>
              <a:off x="1895" y="1851"/>
              <a:ext cx="1949" cy="918"/>
            </a:xfrm>
            <a:prstGeom prst="ellipse">
              <a:avLst/>
            </a:prstGeom>
            <a:gradFill rotWithShape="1">
              <a:gsLst>
                <a:gs pos="0">
                  <a:srgbClr val="FFCC99"/>
                </a:gs>
                <a:gs pos="50000">
                  <a:srgbClr val="765E47"/>
                </a:gs>
                <a:gs pos="100000">
                  <a:srgbClr val="FFCC99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PerspectiveBottom">
                <a:rot lat="20999997" lon="0" rev="0"/>
              </a:camera>
              <a:lightRig rig="legacyFlat3" dir="t"/>
            </a:scene3d>
            <a:sp3d extrusionH="18780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 lIns="90000" tIns="46800" rIns="90000" bIns="46800" anchor="ctr">
              <a:spAutoFit/>
              <a:flatTx/>
            </a:bodyPr>
            <a:lstStyle/>
            <a:p>
              <a:endParaRPr lang="en-US">
                <a:latin typeface="Palatino Linotype" pitchFamily="18" charset="0"/>
              </a:endParaRPr>
            </a:p>
          </p:txBody>
        </p:sp>
        <p:sp>
          <p:nvSpPr>
            <p:cNvPr id="17443" name="Oval 20"/>
            <p:cNvSpPr>
              <a:spLocks noChangeArrowheads="1"/>
            </p:cNvSpPr>
            <p:nvPr/>
          </p:nvSpPr>
          <p:spPr bwMode="gray">
            <a:xfrm>
              <a:off x="2231" y="1855"/>
              <a:ext cx="1275" cy="573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50000">
                  <a:srgbClr val="767647"/>
                </a:gs>
                <a:gs pos="100000">
                  <a:srgbClr val="FFFF99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PerspectiveBottom">
                <a:rot lat="20999997" lon="0" rev="0"/>
              </a:camera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lIns="90000" tIns="46800" rIns="90000" bIns="46800" anchor="ctr">
              <a:spAutoFit/>
              <a:flatTx/>
            </a:bodyPr>
            <a:lstStyle/>
            <a:p>
              <a:endParaRPr lang="en-US">
                <a:latin typeface="Palatino Linotype" pitchFamily="18" charset="0"/>
              </a:endParaRPr>
            </a:p>
          </p:txBody>
        </p:sp>
        <p:sp>
          <p:nvSpPr>
            <p:cNvPr id="24597" name="AutoShape 21"/>
            <p:cNvSpPr>
              <a:spLocks noChangeArrowheads="1"/>
            </p:cNvSpPr>
            <p:nvPr/>
          </p:nvSpPr>
          <p:spPr bwMode="auto">
            <a:xfrm>
              <a:off x="2513" y="1321"/>
              <a:ext cx="745" cy="91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tx1"/>
                </a:gs>
                <a:gs pos="50000">
                  <a:srgbClr val="CC3300">
                    <a:gamma/>
                    <a:shade val="46275"/>
                    <a:invGamma/>
                  </a:srgbClr>
                </a:gs>
                <a:gs pos="100000">
                  <a:srgbClr val="CC33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7417" name="Rectangle 23"/>
          <p:cNvSpPr>
            <a:spLocks noChangeArrowheads="1"/>
          </p:cNvSpPr>
          <p:nvPr/>
        </p:nvSpPr>
        <p:spPr bwMode="auto">
          <a:xfrm>
            <a:off x="3735388" y="3360738"/>
            <a:ext cx="12017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ru-RU" altLang="ko-KR" sz="1600" b="1">
                <a:solidFill>
                  <a:srgbClr val="000000"/>
                </a:solidFill>
                <a:latin typeface="Palatino Linotype" pitchFamily="18" charset="0"/>
                <a:ea typeface="Gulim" pitchFamily="34" charset="-127"/>
              </a:rPr>
              <a:t>Педагогика</a:t>
            </a:r>
            <a:endParaRPr kumimoji="1" lang="en-US" altLang="ko-KR" sz="1600" b="1">
              <a:solidFill>
                <a:srgbClr val="000000"/>
              </a:solidFill>
              <a:latin typeface="Palatino Linotype" pitchFamily="18" charset="0"/>
              <a:ea typeface="Gulim" pitchFamily="34" charset="-127"/>
            </a:endParaRPr>
          </a:p>
        </p:txBody>
      </p:sp>
      <p:sp>
        <p:nvSpPr>
          <p:cNvPr id="17418" name="Rectangle 26"/>
          <p:cNvSpPr>
            <a:spLocks noChangeArrowheads="1"/>
          </p:cNvSpPr>
          <p:nvPr/>
        </p:nvSpPr>
        <p:spPr bwMode="auto">
          <a:xfrm>
            <a:off x="0" y="5229225"/>
            <a:ext cx="14700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Предоставляет</a:t>
            </a:r>
            <a:b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</a:br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новые возможности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</p:txBody>
      </p:sp>
      <p:sp>
        <p:nvSpPr>
          <p:cNvPr id="17419" name="Rectangle 23"/>
          <p:cNvSpPr>
            <a:spLocks noChangeArrowheads="1"/>
          </p:cNvSpPr>
          <p:nvPr/>
        </p:nvSpPr>
        <p:spPr bwMode="auto">
          <a:xfrm>
            <a:off x="3708400" y="2349500"/>
            <a:ext cx="158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kumimoji="1" lang="ru-RU" altLang="ko-KR" sz="16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Palatino Linotype" pitchFamily="18" charset="0"/>
                <a:ea typeface="Gulim" pitchFamily="34" charset="-127"/>
              </a:rPr>
              <a:t>ЦЕННОСТИ</a:t>
            </a:r>
            <a:endParaRPr kumimoji="1" lang="en-US" altLang="ko-KR" sz="1600" b="1" dirty="0">
              <a:solidFill>
                <a:schemeClr val="tx1">
                  <a:lumMod val="20000"/>
                  <a:lumOff val="80000"/>
                </a:schemeClr>
              </a:solidFill>
              <a:latin typeface="Palatino Linotype" pitchFamily="18" charset="0"/>
              <a:ea typeface="Gulim" pitchFamily="34" charset="-127"/>
            </a:endParaRPr>
          </a:p>
        </p:txBody>
      </p:sp>
      <p:sp>
        <p:nvSpPr>
          <p:cNvPr id="17420" name="Rectangle 27"/>
          <p:cNvSpPr>
            <a:spLocks noChangeArrowheads="1"/>
          </p:cNvSpPr>
          <p:nvPr/>
        </p:nvSpPr>
        <p:spPr bwMode="auto">
          <a:xfrm>
            <a:off x="7308850" y="1628775"/>
            <a:ext cx="18351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Практико-</a:t>
            </a:r>
          </a:p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ориентированно,</a:t>
            </a:r>
          </a:p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даётся в контексте </a:t>
            </a:r>
          </a:p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конкретной</a:t>
            </a:r>
          </a:p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социокультурной </a:t>
            </a:r>
          </a:p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ситуации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  <a:p>
            <a:pPr latinLnBrk="1"/>
            <a:r>
              <a:rPr kumimoji="1" lang="en-US" altLang="ko-KR" sz="1400" dirty="0">
                <a:solidFill>
                  <a:schemeClr val="tx2"/>
                </a:solidFill>
                <a:latin typeface="HY헤드라인M"/>
                <a:ea typeface="HY헤드라인M"/>
                <a:cs typeface="HY헤드라인M"/>
              </a:rPr>
              <a:t> </a:t>
            </a:r>
          </a:p>
        </p:txBody>
      </p:sp>
      <p:sp>
        <p:nvSpPr>
          <p:cNvPr id="17421" name="Rectangle 25"/>
          <p:cNvSpPr>
            <a:spLocks noChangeArrowheads="1"/>
          </p:cNvSpPr>
          <p:nvPr/>
        </p:nvSpPr>
        <p:spPr bwMode="auto">
          <a:xfrm>
            <a:off x="-36513" y="3357563"/>
            <a:ext cx="1368426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Теоретически</a:t>
            </a:r>
          </a:p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обосновывает</a:t>
            </a:r>
          </a:p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образовательный процесс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</p:txBody>
      </p:sp>
      <p:sp>
        <p:nvSpPr>
          <p:cNvPr id="17422" name="Rectangle 27"/>
          <p:cNvSpPr>
            <a:spLocks noChangeArrowheads="1"/>
          </p:cNvSpPr>
          <p:nvPr/>
        </p:nvSpPr>
        <p:spPr bwMode="auto">
          <a:xfrm>
            <a:off x="0" y="1989138"/>
            <a:ext cx="13398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Запускают </a:t>
            </a:r>
          </a:p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образовательный процесс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  <a:p>
            <a:pPr algn="just" latinLnBrk="1"/>
            <a:r>
              <a:rPr kumimoji="1" lang="en-US" altLang="ko-KR" sz="1400" dirty="0">
                <a:solidFill>
                  <a:srgbClr val="FFFFFF"/>
                </a:solidFill>
                <a:latin typeface="HY헤드라인M"/>
                <a:ea typeface="HY헤드라인M"/>
                <a:cs typeface="HY헤드라인M"/>
              </a:rPr>
              <a:t> 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10800000">
            <a:off x="1476375" y="4868863"/>
            <a:ext cx="114300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4" name="Rectangle 26"/>
          <p:cNvSpPr>
            <a:spLocks noChangeArrowheads="1"/>
          </p:cNvSpPr>
          <p:nvPr/>
        </p:nvSpPr>
        <p:spPr bwMode="auto">
          <a:xfrm>
            <a:off x="-36513" y="4313238"/>
            <a:ext cx="963613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Поддерживает </a:t>
            </a:r>
          </a:p>
          <a:p>
            <a:pPr algn="just"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образовательный процесс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5651500" y="2852738"/>
            <a:ext cx="1522413" cy="10414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547813" y="3429000"/>
            <a:ext cx="197326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411413" y="2276475"/>
            <a:ext cx="1944687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8" name="Rectangle 23"/>
          <p:cNvSpPr>
            <a:spLocks noChangeArrowheads="1"/>
          </p:cNvSpPr>
          <p:nvPr/>
        </p:nvSpPr>
        <p:spPr bwMode="auto">
          <a:xfrm>
            <a:off x="3708400" y="4581525"/>
            <a:ext cx="1190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ru-RU" altLang="ko-KR" sz="1600" b="1">
                <a:solidFill>
                  <a:srgbClr val="000000"/>
                </a:solidFill>
                <a:latin typeface="Palatino Linotype" pitchFamily="18" charset="0"/>
                <a:ea typeface="Gulim" pitchFamily="34" charset="-127"/>
              </a:rPr>
              <a:t>Технология</a:t>
            </a:r>
            <a:endParaRPr kumimoji="1" lang="en-US" altLang="ko-KR" sz="1600" b="1">
              <a:solidFill>
                <a:srgbClr val="000000"/>
              </a:solidFill>
              <a:latin typeface="Palatino Linotype" pitchFamily="18" charset="0"/>
              <a:ea typeface="Gulim" pitchFamily="34" charset="-127"/>
            </a:endParaRPr>
          </a:p>
        </p:txBody>
      </p:sp>
      <p:sp>
        <p:nvSpPr>
          <p:cNvPr id="17429" name="Rectangle 23"/>
          <p:cNvSpPr>
            <a:spLocks noChangeArrowheads="1"/>
          </p:cNvSpPr>
          <p:nvPr/>
        </p:nvSpPr>
        <p:spPr bwMode="auto">
          <a:xfrm>
            <a:off x="3708400" y="4005263"/>
            <a:ext cx="14879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ru-RU" altLang="ko-KR" sz="16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Palatino Linotype" pitchFamily="18" charset="0"/>
                <a:ea typeface="Gulim" pitchFamily="34" charset="-127"/>
              </a:rPr>
              <a:t>Содержание</a:t>
            </a:r>
            <a:endParaRPr kumimoji="1" lang="en-US" altLang="ko-KR" sz="1600" b="1" dirty="0">
              <a:solidFill>
                <a:schemeClr val="tx1">
                  <a:lumMod val="20000"/>
                  <a:lumOff val="80000"/>
                </a:schemeClr>
              </a:solidFill>
              <a:latin typeface="Palatino Linotype" pitchFamily="18" charset="0"/>
              <a:ea typeface="Gulim" pitchFamily="34" charset="-127"/>
            </a:endParaRPr>
          </a:p>
        </p:txBody>
      </p:sp>
      <p:cxnSp>
        <p:nvCxnSpPr>
          <p:cNvPr id="35" name="Elbow Connector 34"/>
          <p:cNvCxnSpPr>
            <a:stCxn id="24597" idx="1"/>
          </p:cNvCxnSpPr>
          <p:nvPr/>
        </p:nvCxnSpPr>
        <p:spPr>
          <a:xfrm rot="16200000" flipH="1">
            <a:off x="5191126" y="793750"/>
            <a:ext cx="1041400" cy="2568575"/>
          </a:xfrm>
          <a:prstGeom prst="bentConnector4">
            <a:avLst>
              <a:gd name="adj1" fmla="val -21948"/>
              <a:gd name="adj2" fmla="val 62614"/>
            </a:avLst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1" name="Rectangle 26"/>
          <p:cNvSpPr>
            <a:spLocks noChangeArrowheads="1"/>
          </p:cNvSpPr>
          <p:nvPr/>
        </p:nvSpPr>
        <p:spPr bwMode="auto">
          <a:xfrm>
            <a:off x="0" y="1125538"/>
            <a:ext cx="12192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Отвечают на вопрос «Зачем?»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</p:txBody>
      </p:sp>
      <p:sp>
        <p:nvSpPr>
          <p:cNvPr id="17432" name="Rectangle 26"/>
          <p:cNvSpPr>
            <a:spLocks noChangeArrowheads="1"/>
          </p:cNvSpPr>
          <p:nvPr/>
        </p:nvSpPr>
        <p:spPr bwMode="auto">
          <a:xfrm>
            <a:off x="0" y="1608138"/>
            <a:ext cx="12192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/>
            <a:r>
              <a:rPr kumimoji="1" lang="ru-RU" altLang="ko-KR" sz="1400" b="1" dirty="0">
                <a:solidFill>
                  <a:schemeClr val="tx2"/>
                </a:solidFill>
                <a:latin typeface="Palatino Linotype" pitchFamily="18" charset="0"/>
                <a:ea typeface="DotumChe" pitchFamily="49" charset="-127"/>
              </a:rPr>
              <a:t>Мотивируют</a:t>
            </a:r>
            <a:endParaRPr kumimoji="1" lang="en-US" altLang="ko-KR" sz="1400" b="1" dirty="0">
              <a:solidFill>
                <a:schemeClr val="tx2"/>
              </a:solidFill>
              <a:latin typeface="Palatino Linotype" pitchFamily="18" charset="0"/>
              <a:ea typeface="DotumChe" pitchFamily="49" charset="-127"/>
            </a:endParaRPr>
          </a:p>
        </p:txBody>
      </p:sp>
      <p:sp>
        <p:nvSpPr>
          <p:cNvPr id="17433" name="Rectangle 26"/>
          <p:cNvSpPr>
            <a:spLocks noChangeArrowheads="1"/>
          </p:cNvSpPr>
          <p:nvPr/>
        </p:nvSpPr>
        <p:spPr bwMode="auto">
          <a:xfrm>
            <a:off x="0" y="2027238"/>
            <a:ext cx="12192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/>
            <a:endParaRPr kumimoji="1" lang="en-US" altLang="ko-KR" sz="1400" b="1">
              <a:latin typeface="Palatino Linotype" pitchFamily="18" charset="0"/>
              <a:ea typeface="DotumChe" pitchFamily="49" charset="-127"/>
            </a:endParaRPr>
          </a:p>
        </p:txBody>
      </p:sp>
      <p:cxnSp>
        <p:nvCxnSpPr>
          <p:cNvPr id="54" name="Shape 53"/>
          <p:cNvCxnSpPr/>
          <p:nvPr/>
        </p:nvCxnSpPr>
        <p:spPr>
          <a:xfrm>
            <a:off x="2627313" y="1844675"/>
            <a:ext cx="1720850" cy="609600"/>
          </a:xfrm>
          <a:prstGeom prst="bentConnector2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urved Up Arrow 67"/>
          <p:cNvSpPr/>
          <p:nvPr/>
        </p:nvSpPr>
        <p:spPr>
          <a:xfrm>
            <a:off x="3581400" y="6027738"/>
            <a:ext cx="2133600" cy="304800"/>
          </a:xfrm>
          <a:prstGeom prst="curvedUpArrow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436" name="TextBox 68"/>
          <p:cNvSpPr txBox="1">
            <a:spLocks noChangeArrowheads="1"/>
          </p:cNvSpPr>
          <p:nvPr/>
        </p:nvSpPr>
        <p:spPr bwMode="auto">
          <a:xfrm>
            <a:off x="2174875" y="6381750"/>
            <a:ext cx="54213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Palatino Linotype" pitchFamily="18" charset="0"/>
              </a:rPr>
              <a:t>Система должна непрерывно обновляться</a:t>
            </a:r>
            <a:endParaRPr lang="en-US" b="1" dirty="0">
              <a:solidFill>
                <a:schemeClr val="tx2"/>
              </a:solidFill>
              <a:latin typeface="Palatino Linotype" pitchFamily="18" charset="0"/>
            </a:endParaRPr>
          </a:p>
        </p:txBody>
      </p:sp>
      <p:cxnSp>
        <p:nvCxnSpPr>
          <p:cNvPr id="51" name="Straight Connector 38"/>
          <p:cNvCxnSpPr/>
          <p:nvPr/>
        </p:nvCxnSpPr>
        <p:spPr>
          <a:xfrm flipH="1" flipV="1">
            <a:off x="2051050" y="5445125"/>
            <a:ext cx="1503363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Номер слайда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78E7DF-0275-4A6D-869B-906B8728B7BE}" type="slidenum">
              <a:rPr lang="ru-RU"/>
              <a:pPr>
                <a:defRPr/>
              </a:pPr>
              <a:t>3</a:t>
            </a:fld>
            <a:endParaRPr lang="ru-RU"/>
          </a:p>
        </p:txBody>
      </p:sp>
      <p:cxnSp>
        <p:nvCxnSpPr>
          <p:cNvPr id="43" name="Shape 42"/>
          <p:cNvCxnSpPr/>
          <p:nvPr/>
        </p:nvCxnSpPr>
        <p:spPr>
          <a:xfrm>
            <a:off x="1814513" y="1430338"/>
            <a:ext cx="2541587" cy="414337"/>
          </a:xfrm>
          <a:prstGeom prst="bentConnector3">
            <a:avLst>
              <a:gd name="adj1" fmla="val 99270"/>
            </a:avLst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40" name="AutoShape 4" descr="https://mail-attachment.googleusercontent.com/attachment/u/0/?ui=2&amp;ik=119190fb04&amp;view=att&amp;th=1405de4421371e7d&amp;attid=0.2&amp;disp=inline&amp;realattid=f_hk3xvs3z1&amp;safe=1&amp;zw&amp;saduie=AG9B_P_4qVQqpis_jCgNuQ15XgYh&amp;sadet=1375964950821&amp;sads=p9q6z_qhUR_qjAtsZBh6oWcY0u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Palatino Linotype" pitchFamily="18" charset="0"/>
            </a:endParaRPr>
          </a:p>
        </p:txBody>
      </p:sp>
      <p:pic>
        <p:nvPicPr>
          <p:cNvPr id="17441" name="Рисунок 72" descr="bl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106738"/>
            <a:ext cx="4248150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0607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51520" y="1268760"/>
            <a:ext cx="2664296" cy="1248139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Социальный заказ государства</a:t>
            </a:r>
          </a:p>
        </p:txBody>
      </p:sp>
      <p:cxnSp>
        <p:nvCxnSpPr>
          <p:cNvPr id="33" name="Прямая соединительная линия 32"/>
          <p:cNvCxnSpPr>
            <a:stCxn id="19" idx="1"/>
            <a:endCxn id="20" idx="3"/>
          </p:cNvCxnSpPr>
          <p:nvPr/>
        </p:nvCxnSpPr>
        <p:spPr>
          <a:xfrm flipV="1">
            <a:off x="222492" y="5517232"/>
            <a:ext cx="8767567" cy="8761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203848" y="1316765"/>
            <a:ext cx="2664296" cy="1248139"/>
          </a:xfrm>
          <a:prstGeom prst="roundRect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Социальная самоидентификация посредством личностно значимой деятельности</a:t>
            </a:r>
          </a:p>
        </p:txBody>
      </p:sp>
      <p:pic>
        <p:nvPicPr>
          <p:cNvPr id="54280" name="Picture 8" descr="http://sc548.ru/images/fgo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07704" y="1940834"/>
            <a:ext cx="785818" cy="44903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15" name="Скругленный прямоугольник 14"/>
          <p:cNvSpPr/>
          <p:nvPr/>
        </p:nvSpPr>
        <p:spPr>
          <a:xfrm>
            <a:off x="6300192" y="1316765"/>
            <a:ext cx="2664296" cy="1248139"/>
          </a:xfrm>
          <a:prstGeom prst="roundRect">
            <a:avLst/>
          </a:prstGeom>
          <a:solidFill>
            <a:srgbClr val="EE487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Опыт и традиции отечественной педагогики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2660915"/>
            <a:ext cx="8784976" cy="48005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cs typeface="Arial" pitchFamily="34" charset="0"/>
              </a:rPr>
              <a:t>Организация полноценной познавательной деятельности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2097" y="3289669"/>
            <a:ext cx="8784976" cy="9233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Мотивированная деятельность ученика, осуществленная им индивидуально или совместно с учителем и сверстниками, направленная на формирование ключевых компетенций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2492" y="4661897"/>
            <a:ext cx="2808312" cy="1728192"/>
          </a:xfrm>
          <a:prstGeom prst="roundRect">
            <a:avLst/>
          </a:prstGeom>
          <a:solidFill>
            <a:srgbClr val="0E9EA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Предметные результаты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81747" y="4653136"/>
            <a:ext cx="2808312" cy="1728192"/>
          </a:xfrm>
          <a:prstGeom prst="roundRect">
            <a:avLst/>
          </a:prstGeom>
          <a:solidFill>
            <a:srgbClr val="EE487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Личностные результаты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03848" y="4653136"/>
            <a:ext cx="2808312" cy="1728192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Метапредметные</a:t>
            </a:r>
            <a:r>
              <a:rPr lang="ru-RU" sz="20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 результаты</a:t>
            </a:r>
          </a:p>
        </p:txBody>
      </p:sp>
      <p:sp>
        <p:nvSpPr>
          <p:cNvPr id="27" name="Стрелка вправо 26"/>
          <p:cNvSpPr/>
          <p:nvPr/>
        </p:nvSpPr>
        <p:spPr>
          <a:xfrm>
            <a:off x="2798092" y="1569741"/>
            <a:ext cx="477764" cy="635123"/>
          </a:xfrm>
          <a:prstGeom prst="rightArrow">
            <a:avLst>
              <a:gd name="adj1" fmla="val 36361"/>
              <a:gd name="adj2" fmla="val 295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flipH="1">
            <a:off x="5796136" y="1630696"/>
            <a:ext cx="504056" cy="646176"/>
          </a:xfrm>
          <a:prstGeom prst="rightArrow">
            <a:avLst>
              <a:gd name="adj1" fmla="val 36361"/>
              <a:gd name="adj2" fmla="val 295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2414050" y="4354726"/>
            <a:ext cx="768085" cy="484632"/>
          </a:xfrm>
          <a:prstGeom prst="rightArrow">
            <a:avLst>
              <a:gd name="adj1" fmla="val 36361"/>
              <a:gd name="adj2" fmla="val 295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5412093" y="4263373"/>
            <a:ext cx="768085" cy="484632"/>
          </a:xfrm>
          <a:prstGeom prst="rightArrow">
            <a:avLst>
              <a:gd name="adj1" fmla="val 36361"/>
              <a:gd name="adj2" fmla="val 295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8354709" y="4292223"/>
            <a:ext cx="768085" cy="484632"/>
          </a:xfrm>
          <a:prstGeom prst="rightArrow">
            <a:avLst>
              <a:gd name="adj1" fmla="val 36361"/>
              <a:gd name="adj2" fmla="val 295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38125"/>
            <a:ext cx="7488832" cy="868363"/>
          </a:xfrm>
        </p:spPr>
        <p:txBody>
          <a:bodyPr/>
          <a:lstStyle/>
          <a:p>
            <a:r>
              <a:rPr lang="ru-RU" sz="2400" dirty="0"/>
              <a:t>«Не для школы, а для жизни мы учимся»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084" y="5147718"/>
            <a:ext cx="1347989" cy="134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648" y="5196373"/>
            <a:ext cx="1120054" cy="1120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5580" y="5164299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51493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1226597"/>
            <a:ext cx="4032448" cy="106371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Целевые установки ФГОС на достижение обучающимися личностных, метапредметных и предметных результатов.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54333" y="1268760"/>
            <a:ext cx="4148181" cy="1152128"/>
          </a:xfrm>
          <a:prstGeom prst="roundRect">
            <a:avLst/>
          </a:prstGeom>
          <a:solidFill>
            <a:srgbClr val="EE487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Оценка предметных результатов по итогам усвоения учебных курсов. Достоверные методики диагностики уровня </a:t>
            </a:r>
            <a:r>
              <a:rPr lang="ru-RU" sz="14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сформированности</a:t>
            </a:r>
            <a:r>
              <a:rPr lang="ru-RU" sz="1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личностных и </a:t>
            </a:r>
            <a:r>
              <a:rPr lang="ru-RU" sz="14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метапредметных</a:t>
            </a:r>
            <a:r>
              <a:rPr lang="ru-RU" sz="1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результатов?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3861048"/>
            <a:ext cx="4032448" cy="103755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Воспитывающее обучение. Приоритет воспитания в системе образования.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12199" y="3921683"/>
            <a:ext cx="4090316" cy="916282"/>
          </a:xfrm>
          <a:prstGeom prst="roundRect">
            <a:avLst/>
          </a:prstGeom>
          <a:solidFill>
            <a:srgbClr val="EE487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Недостаточное использование воспитательного потенциала урока в ежедневной практике учителя.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5190952"/>
            <a:ext cx="3960440" cy="111836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-457200"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Организация самостоятельной познавательной деятельности обучающимися, способствующей формированию личностных и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метапредметных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компетенций.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4333" y="5202984"/>
            <a:ext cx="4221285" cy="1106336"/>
          </a:xfrm>
          <a:prstGeom prst="roundRect">
            <a:avLst/>
          </a:prstGeom>
          <a:solidFill>
            <a:srgbClr val="EE487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Отсутствие научно обоснованных рекомендаций по организации полноценной познавательной деятельности в условиях информационной избыточности программ.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47" y="389114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+mj-lt"/>
                <a:cs typeface="Arial" pitchFamily="34" charset="0"/>
              </a:rPr>
              <a:t>Противоречия образования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139952" y="1700808"/>
            <a:ext cx="714380" cy="476253"/>
            <a:chOff x="4214810" y="1500180"/>
            <a:chExt cx="714380" cy="357190"/>
          </a:xfrm>
          <a:solidFill>
            <a:schemeClr val="bg1"/>
          </a:solidFill>
        </p:grpSpPr>
        <p:sp>
          <p:nvSpPr>
            <p:cNvPr id="14" name="Стрелка вправо 13"/>
            <p:cNvSpPr/>
            <p:nvPr/>
          </p:nvSpPr>
          <p:spPr>
            <a:xfrm>
              <a:off x="4214810" y="1500180"/>
              <a:ext cx="357190" cy="357190"/>
            </a:xfrm>
            <a:prstGeom prst="rightArrow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Стрелка вправо 14"/>
            <p:cNvSpPr/>
            <p:nvPr/>
          </p:nvSpPr>
          <p:spPr>
            <a:xfrm flipH="1">
              <a:off x="4572000" y="1500180"/>
              <a:ext cx="357190" cy="357190"/>
            </a:xfrm>
            <a:prstGeom prst="rightArrow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139952" y="2996952"/>
            <a:ext cx="714380" cy="476253"/>
            <a:chOff x="4214810" y="1500180"/>
            <a:chExt cx="714380" cy="357190"/>
          </a:xfrm>
          <a:solidFill>
            <a:schemeClr val="bg1"/>
          </a:solidFill>
        </p:grpSpPr>
        <p:sp>
          <p:nvSpPr>
            <p:cNvPr id="18" name="Стрелка вправо 17"/>
            <p:cNvSpPr/>
            <p:nvPr/>
          </p:nvSpPr>
          <p:spPr>
            <a:xfrm>
              <a:off x="4214810" y="1500180"/>
              <a:ext cx="357190" cy="357190"/>
            </a:xfrm>
            <a:prstGeom prst="rightArrow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право 18"/>
            <p:cNvSpPr/>
            <p:nvPr/>
          </p:nvSpPr>
          <p:spPr>
            <a:xfrm flipH="1">
              <a:off x="4572000" y="1500180"/>
              <a:ext cx="357190" cy="357190"/>
            </a:xfrm>
            <a:prstGeom prst="rightArrow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139952" y="5619766"/>
            <a:ext cx="714380" cy="476253"/>
            <a:chOff x="4214810" y="1500180"/>
            <a:chExt cx="714380" cy="357190"/>
          </a:xfrm>
          <a:solidFill>
            <a:schemeClr val="bg1"/>
          </a:solidFill>
        </p:grpSpPr>
        <p:sp>
          <p:nvSpPr>
            <p:cNvPr id="21" name="Стрелка вправо 20"/>
            <p:cNvSpPr/>
            <p:nvPr/>
          </p:nvSpPr>
          <p:spPr>
            <a:xfrm>
              <a:off x="4214810" y="1500180"/>
              <a:ext cx="357190" cy="357190"/>
            </a:xfrm>
            <a:prstGeom prst="rightArrow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трелка вправо 21"/>
            <p:cNvSpPr/>
            <p:nvPr/>
          </p:nvSpPr>
          <p:spPr>
            <a:xfrm flipH="1">
              <a:off x="4572000" y="1500180"/>
              <a:ext cx="357190" cy="357190"/>
            </a:xfrm>
            <a:prstGeom prst="rightArrow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4086931"/>
            <a:ext cx="82232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4854333" y="2636912"/>
            <a:ext cx="4148181" cy="1008112"/>
          </a:xfrm>
          <a:prstGeom prst="roundRect">
            <a:avLst/>
          </a:prstGeom>
          <a:solidFill>
            <a:srgbClr val="EE487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Дисбаланс программного содержания учебных курсов не только между естественно-научным и гуманитарным блоками, но и в рамках естественных наук.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07504" y="2564904"/>
            <a:ext cx="4032448" cy="106371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Необходимость фундаментального базового образования, формирование единой картины мира.</a:t>
            </a:r>
          </a:p>
        </p:txBody>
      </p:sp>
    </p:spTree>
    <p:extLst>
      <p:ext uri="{BB962C8B-B14F-4D97-AF65-F5344CB8AC3E}">
        <p14:creationId xmlns:p14="http://schemas.microsoft.com/office/powerpoint/2010/main" val="4203725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2910" y="5988769"/>
            <a:ext cx="62674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Когнитивные противоречия</a:t>
            </a:r>
            <a:endParaRPr lang="en-US" sz="2800" dirty="0"/>
          </a:p>
        </p:txBody>
      </p:sp>
      <p:sp>
        <p:nvSpPr>
          <p:cNvPr id="72" name="Номер слайда 7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gray">
          <a:xfrm>
            <a:off x="251521" y="2228667"/>
            <a:ext cx="4281542" cy="317764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blackGray">
          <a:xfrm rot="-10793605" flipH="1" flipV="1">
            <a:off x="4212373" y="3168118"/>
            <a:ext cx="720000" cy="54000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326277" y="2456945"/>
            <a:ext cx="3720884" cy="556888"/>
            <a:chOff x="995132" y="2276873"/>
            <a:chExt cx="3720884" cy="468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244" name="AutoShape 28"/>
            <p:cNvSpPr>
              <a:spLocks noChangeArrowheads="1"/>
            </p:cNvSpPr>
            <p:nvPr/>
          </p:nvSpPr>
          <p:spPr bwMode="gray">
            <a:xfrm>
              <a:off x="995132" y="2276873"/>
              <a:ext cx="3720884" cy="468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7" name="Rectangle 31"/>
            <p:cNvSpPr>
              <a:spLocks noChangeArrowheads="1"/>
            </p:cNvSpPr>
            <p:nvPr/>
          </p:nvSpPr>
          <p:spPr bwMode="gray">
            <a:xfrm>
              <a:off x="1078969" y="2340057"/>
              <a:ext cx="3363998" cy="28710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b="1" dirty="0">
                  <a:solidFill>
                    <a:srgbClr val="000000"/>
                  </a:solidFill>
                  <a:cs typeface="Arial" charset="0"/>
                </a:rPr>
                <a:t>   </a:t>
              </a:r>
              <a:r>
                <a:rPr lang="ru-RU" b="1" dirty="0">
                  <a:solidFill>
                    <a:srgbClr val="002060"/>
                  </a:solidFill>
                  <a:cs typeface="Arial" charset="0"/>
                </a:rPr>
                <a:t>структурное – устройство</a:t>
              </a:r>
              <a:endParaRPr lang="en-US" b="1" dirty="0">
                <a:solidFill>
                  <a:srgbClr val="002060"/>
                </a:solidFill>
                <a:cs typeface="Arial" charset="0"/>
              </a:endParaRPr>
            </a:p>
          </p:txBody>
        </p:sp>
      </p:grpSp>
      <p:grpSp>
        <p:nvGrpSpPr>
          <p:cNvPr id="6" name="Группа 3"/>
          <p:cNvGrpSpPr/>
          <p:nvPr/>
        </p:nvGrpSpPr>
        <p:grpSpPr>
          <a:xfrm>
            <a:off x="326277" y="3249032"/>
            <a:ext cx="3727419" cy="468000"/>
            <a:chOff x="995132" y="2948947"/>
            <a:chExt cx="3727419" cy="468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5" name="AutoShape 28"/>
            <p:cNvSpPr>
              <a:spLocks noChangeArrowheads="1"/>
            </p:cNvSpPr>
            <p:nvPr/>
          </p:nvSpPr>
          <p:spPr bwMode="gray">
            <a:xfrm>
              <a:off x="995132" y="2948947"/>
              <a:ext cx="3720884" cy="468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8" name="Rectangle 32"/>
            <p:cNvSpPr>
              <a:spLocks noChangeArrowheads="1"/>
            </p:cNvSpPr>
            <p:nvPr/>
          </p:nvSpPr>
          <p:spPr bwMode="gray">
            <a:xfrm>
              <a:off x="1094442" y="3012131"/>
              <a:ext cx="3628109" cy="3416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b="1" dirty="0">
                  <a:solidFill>
                    <a:srgbClr val="000000"/>
                  </a:solidFill>
                  <a:cs typeface="Arial" charset="0"/>
                </a:rPr>
                <a:t>   </a:t>
              </a:r>
              <a:r>
                <a:rPr lang="ru-RU" b="1" dirty="0">
                  <a:solidFill>
                    <a:srgbClr val="002060"/>
                  </a:solidFill>
                  <a:cs typeface="Arial" charset="0"/>
                </a:rPr>
                <a:t>функциональное - действие</a:t>
              </a:r>
              <a:endParaRPr lang="en-US" b="1" dirty="0">
                <a:solidFill>
                  <a:srgbClr val="002060"/>
                </a:solidFill>
                <a:cs typeface="Arial" charset="0"/>
              </a:endParaRPr>
            </a:p>
          </p:txBody>
        </p:sp>
      </p:grpSp>
      <p:grpSp>
        <p:nvGrpSpPr>
          <p:cNvPr id="7" name="Группа 2"/>
          <p:cNvGrpSpPr/>
          <p:nvPr/>
        </p:nvGrpSpPr>
        <p:grpSpPr>
          <a:xfrm>
            <a:off x="326277" y="3898721"/>
            <a:ext cx="3720884" cy="682408"/>
            <a:chOff x="995132" y="3687974"/>
            <a:chExt cx="3720884" cy="468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6" name="AutoShape 28"/>
            <p:cNvSpPr>
              <a:spLocks noChangeArrowheads="1"/>
            </p:cNvSpPr>
            <p:nvPr/>
          </p:nvSpPr>
          <p:spPr bwMode="gray">
            <a:xfrm>
              <a:off x="995132" y="3687974"/>
              <a:ext cx="3720884" cy="46800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9" name="Rectangle 33"/>
            <p:cNvSpPr>
              <a:spLocks noChangeArrowheads="1"/>
            </p:cNvSpPr>
            <p:nvPr/>
          </p:nvSpPr>
          <p:spPr bwMode="gray">
            <a:xfrm>
              <a:off x="1068714" y="3713193"/>
              <a:ext cx="3121367" cy="40526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b="1" dirty="0">
                  <a:solidFill>
                    <a:srgbClr val="000000"/>
                  </a:solidFill>
                  <a:cs typeface="Arial" charset="0"/>
                </a:rPr>
                <a:t>   </a:t>
              </a:r>
              <a:r>
                <a:rPr lang="ru-RU" b="1" dirty="0">
                  <a:solidFill>
                    <a:srgbClr val="002060"/>
                  </a:solidFill>
                  <a:cs typeface="Arial" charset="0"/>
                </a:rPr>
                <a:t>причинное – причина и </a:t>
              </a:r>
            </a:p>
            <a:p>
              <a:pPr>
                <a:lnSpc>
                  <a:spcPct val="90000"/>
                </a:lnSpc>
              </a:pPr>
              <a:r>
                <a:rPr lang="ru-RU" b="1" dirty="0">
                  <a:solidFill>
                    <a:srgbClr val="002060"/>
                  </a:solidFill>
                  <a:cs typeface="Arial" charset="0"/>
                </a:rPr>
                <a:t>    следствие</a:t>
              </a:r>
              <a:endParaRPr lang="en-US" b="1" dirty="0">
                <a:solidFill>
                  <a:srgbClr val="002060"/>
                </a:solidFill>
                <a:cs typeface="Arial" charset="0"/>
              </a:endParaRPr>
            </a:p>
          </p:txBody>
        </p:sp>
      </p:grpSp>
      <p:sp>
        <p:nvSpPr>
          <p:cNvPr id="9250" name="AutoShape 34"/>
          <p:cNvSpPr>
            <a:spLocks noChangeArrowheads="1"/>
          </p:cNvSpPr>
          <p:nvPr/>
        </p:nvSpPr>
        <p:spPr bwMode="blackGray">
          <a:xfrm rot="10793605" flipV="1">
            <a:off x="4218645" y="3680418"/>
            <a:ext cx="720000" cy="54000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13"/>
          <p:cNvSpPr>
            <a:spLocks noChangeArrowheads="1"/>
          </p:cNvSpPr>
          <p:nvPr/>
        </p:nvSpPr>
        <p:spPr bwMode="gray">
          <a:xfrm>
            <a:off x="4788024" y="2276871"/>
            <a:ext cx="4194497" cy="363301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noFill/>
            </a:endParaRPr>
          </a:p>
        </p:txBody>
      </p:sp>
      <p:grpSp>
        <p:nvGrpSpPr>
          <p:cNvPr id="9" name="Группа 53"/>
          <p:cNvGrpSpPr/>
          <p:nvPr/>
        </p:nvGrpSpPr>
        <p:grpSpPr>
          <a:xfrm>
            <a:off x="4939147" y="2420522"/>
            <a:ext cx="3793692" cy="494479"/>
            <a:chOff x="995132" y="2276873"/>
            <a:chExt cx="3720884" cy="468000"/>
          </a:xfrm>
        </p:grpSpPr>
        <p:sp>
          <p:nvSpPr>
            <p:cNvPr id="55" name="AutoShape 28"/>
            <p:cNvSpPr>
              <a:spLocks noChangeArrowheads="1"/>
            </p:cNvSpPr>
            <p:nvPr/>
          </p:nvSpPr>
          <p:spPr bwMode="gray">
            <a:xfrm>
              <a:off x="995132" y="2276873"/>
              <a:ext cx="3720884" cy="468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8039"/>
                    <a:invGamma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gray">
            <a:xfrm>
              <a:off x="1078969" y="2340057"/>
              <a:ext cx="3516925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90000"/>
                </a:lnSpc>
              </a:pPr>
              <a:r>
                <a:rPr lang="ru-RU" b="1" dirty="0">
                  <a:solidFill>
                    <a:srgbClr val="000000"/>
                  </a:solidFill>
                </a:rPr>
                <a:t>    </a:t>
              </a:r>
              <a:r>
                <a:rPr lang="ru-RU" b="1" dirty="0">
                  <a:solidFill>
                    <a:srgbClr val="002060"/>
                  </a:solidFill>
                  <a:cs typeface="Arial" charset="0"/>
                </a:rPr>
                <a:t>интерпретация</a:t>
              </a:r>
              <a:endParaRPr lang="en-US" b="1" dirty="0">
                <a:solidFill>
                  <a:srgbClr val="002060"/>
                </a:solidFill>
                <a:cs typeface="Arial" charset="0"/>
              </a:endParaRPr>
            </a:p>
          </p:txBody>
        </p:sp>
      </p:grpSp>
      <p:grpSp>
        <p:nvGrpSpPr>
          <p:cNvPr id="10" name="Группа 56"/>
          <p:cNvGrpSpPr/>
          <p:nvPr/>
        </p:nvGrpSpPr>
        <p:grpSpPr>
          <a:xfrm>
            <a:off x="4939147" y="3092596"/>
            <a:ext cx="3857792" cy="494754"/>
            <a:chOff x="995132" y="2948947"/>
            <a:chExt cx="3720884" cy="468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8" name="AutoShape 28"/>
            <p:cNvSpPr>
              <a:spLocks noChangeArrowheads="1"/>
            </p:cNvSpPr>
            <p:nvPr/>
          </p:nvSpPr>
          <p:spPr bwMode="gray">
            <a:xfrm>
              <a:off x="995132" y="2948947"/>
              <a:ext cx="3720884" cy="468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8039"/>
                    <a:invGamma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Rectangle 32"/>
            <p:cNvSpPr>
              <a:spLocks noChangeArrowheads="1"/>
            </p:cNvSpPr>
            <p:nvPr/>
          </p:nvSpPr>
          <p:spPr bwMode="gray">
            <a:xfrm>
              <a:off x="1094442" y="3012131"/>
              <a:ext cx="2691955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90000"/>
                </a:lnSpc>
              </a:pPr>
              <a:r>
                <a:rPr lang="ru-RU" b="1" dirty="0">
                  <a:solidFill>
                    <a:srgbClr val="000000"/>
                  </a:solidFill>
                </a:rPr>
                <a:t>    </a:t>
              </a:r>
              <a:r>
                <a:rPr lang="ru-RU" b="1" dirty="0" err="1">
                  <a:solidFill>
                    <a:srgbClr val="002060"/>
                  </a:solidFill>
                  <a:cs typeface="Arial" charset="0"/>
                </a:rPr>
                <a:t>реинтерпретация</a:t>
              </a:r>
              <a:r>
                <a:rPr lang="ru-RU" b="1" dirty="0">
                  <a:solidFill>
                    <a:srgbClr val="002060"/>
                  </a:solidFill>
                  <a:cs typeface="Arial" charset="0"/>
                </a:rPr>
                <a:t> </a:t>
              </a:r>
              <a:endParaRPr lang="en-US" b="1" dirty="0">
                <a:solidFill>
                  <a:srgbClr val="002060"/>
                </a:solidFill>
                <a:cs typeface="Arial" charset="0"/>
              </a:endParaRPr>
            </a:p>
          </p:txBody>
        </p:sp>
      </p:grpSp>
      <p:grpSp>
        <p:nvGrpSpPr>
          <p:cNvPr id="11" name="Группа 59"/>
          <p:cNvGrpSpPr/>
          <p:nvPr/>
        </p:nvGrpSpPr>
        <p:grpSpPr>
          <a:xfrm>
            <a:off x="4939147" y="3764670"/>
            <a:ext cx="3857793" cy="468000"/>
            <a:chOff x="995132" y="3621021"/>
            <a:chExt cx="3720884" cy="468000"/>
          </a:xfrm>
        </p:grpSpPr>
        <p:sp>
          <p:nvSpPr>
            <p:cNvPr id="61" name="AutoShape 28"/>
            <p:cNvSpPr>
              <a:spLocks noChangeArrowheads="1"/>
            </p:cNvSpPr>
            <p:nvPr/>
          </p:nvSpPr>
          <p:spPr bwMode="gray">
            <a:xfrm>
              <a:off x="995132" y="3621021"/>
              <a:ext cx="3720884" cy="468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8039"/>
                    <a:invGamma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Rectangle 33"/>
            <p:cNvSpPr>
              <a:spLocks noChangeArrowheads="1"/>
            </p:cNvSpPr>
            <p:nvPr/>
          </p:nvSpPr>
          <p:spPr bwMode="gray">
            <a:xfrm>
              <a:off x="1068714" y="3684205"/>
              <a:ext cx="2978701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b="1" dirty="0">
                  <a:solidFill>
                    <a:srgbClr val="000000"/>
                  </a:solidFill>
                </a:rPr>
                <a:t>    </a:t>
              </a:r>
              <a:r>
                <a:rPr lang="ru-RU" b="1" dirty="0">
                  <a:solidFill>
                    <a:srgbClr val="002060"/>
                  </a:solidFill>
                </a:rPr>
                <a:t>конвергенция - объединение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" name="Группа 62"/>
          <p:cNvGrpSpPr/>
          <p:nvPr/>
        </p:nvGrpSpPr>
        <p:grpSpPr>
          <a:xfrm>
            <a:off x="4932875" y="4436745"/>
            <a:ext cx="3864065" cy="468000"/>
            <a:chOff x="995132" y="4293096"/>
            <a:chExt cx="3720884" cy="468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4" name="AutoShape 28"/>
            <p:cNvSpPr>
              <a:spLocks noChangeArrowheads="1"/>
            </p:cNvSpPr>
            <p:nvPr/>
          </p:nvSpPr>
          <p:spPr bwMode="gray">
            <a:xfrm>
              <a:off x="995132" y="4293096"/>
              <a:ext cx="3720884" cy="468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8039"/>
                    <a:invGamma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Rectangle 33"/>
            <p:cNvSpPr>
              <a:spLocks noChangeArrowheads="1"/>
            </p:cNvSpPr>
            <p:nvPr/>
          </p:nvSpPr>
          <p:spPr bwMode="gray">
            <a:xfrm>
              <a:off x="1054667" y="4356280"/>
              <a:ext cx="1403782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b="1" dirty="0">
                  <a:solidFill>
                    <a:srgbClr val="000000"/>
                  </a:solidFill>
                </a:rPr>
                <a:t>    </a:t>
              </a:r>
              <a:r>
                <a:rPr lang="ru-RU" b="1" dirty="0">
                  <a:solidFill>
                    <a:srgbClr val="002060"/>
                  </a:solidFill>
                </a:rPr>
                <a:t>конвергенция - разъединение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3" name="Group 21"/>
          <p:cNvGrpSpPr>
            <a:grpSpLocks/>
          </p:cNvGrpSpPr>
          <p:nvPr/>
        </p:nvGrpSpPr>
        <p:grpSpPr bwMode="auto">
          <a:xfrm>
            <a:off x="5076056" y="2570384"/>
            <a:ext cx="168275" cy="168275"/>
            <a:chOff x="2928" y="2208"/>
            <a:chExt cx="262" cy="262"/>
          </a:xfrm>
        </p:grpSpPr>
        <p:sp>
          <p:nvSpPr>
            <p:cNvPr id="9238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9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5061284" y="3242458"/>
            <a:ext cx="168275" cy="168275"/>
            <a:chOff x="2928" y="2208"/>
            <a:chExt cx="262" cy="262"/>
          </a:xfrm>
        </p:grpSpPr>
        <p:sp>
          <p:nvSpPr>
            <p:cNvPr id="67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5030742" y="3880947"/>
            <a:ext cx="168275" cy="168275"/>
            <a:chOff x="2928" y="2208"/>
            <a:chExt cx="262" cy="262"/>
          </a:xfrm>
        </p:grpSpPr>
        <p:sp>
          <p:nvSpPr>
            <p:cNvPr id="70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21"/>
          <p:cNvGrpSpPr>
            <a:grpSpLocks/>
          </p:cNvGrpSpPr>
          <p:nvPr/>
        </p:nvGrpSpPr>
        <p:grpSpPr bwMode="auto">
          <a:xfrm>
            <a:off x="5042111" y="4586607"/>
            <a:ext cx="168275" cy="168275"/>
            <a:chOff x="2928" y="2208"/>
            <a:chExt cx="262" cy="262"/>
          </a:xfrm>
        </p:grpSpPr>
        <p:sp>
          <p:nvSpPr>
            <p:cNvPr id="73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21"/>
          <p:cNvGrpSpPr>
            <a:grpSpLocks/>
          </p:cNvGrpSpPr>
          <p:nvPr/>
        </p:nvGrpSpPr>
        <p:grpSpPr bwMode="auto">
          <a:xfrm>
            <a:off x="443285" y="2636912"/>
            <a:ext cx="168275" cy="168275"/>
            <a:chOff x="2928" y="2208"/>
            <a:chExt cx="262" cy="262"/>
          </a:xfrm>
        </p:grpSpPr>
        <p:sp>
          <p:nvSpPr>
            <p:cNvPr id="76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443285" y="3404741"/>
            <a:ext cx="168275" cy="168275"/>
            <a:chOff x="2928" y="2208"/>
            <a:chExt cx="262" cy="262"/>
          </a:xfrm>
        </p:grpSpPr>
        <p:sp>
          <p:nvSpPr>
            <p:cNvPr id="79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21"/>
          <p:cNvGrpSpPr>
            <a:grpSpLocks/>
          </p:cNvGrpSpPr>
          <p:nvPr/>
        </p:nvGrpSpPr>
        <p:grpSpPr bwMode="auto">
          <a:xfrm>
            <a:off x="412112" y="4124821"/>
            <a:ext cx="168275" cy="168275"/>
            <a:chOff x="2928" y="2208"/>
            <a:chExt cx="262" cy="262"/>
          </a:xfrm>
        </p:grpSpPr>
        <p:sp>
          <p:nvSpPr>
            <p:cNvPr id="82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9896" y="5300860"/>
            <a:ext cx="232184" cy="23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1" name="Группа 80"/>
          <p:cNvGrpSpPr/>
          <p:nvPr/>
        </p:nvGrpSpPr>
        <p:grpSpPr>
          <a:xfrm>
            <a:off x="865195" y="5459572"/>
            <a:ext cx="7426900" cy="1023381"/>
            <a:chOff x="840393" y="5351615"/>
            <a:chExt cx="7426900" cy="1023381"/>
          </a:xfrm>
        </p:grpSpPr>
        <p:cxnSp>
          <p:nvCxnSpPr>
            <p:cNvPr id="84" name="AutoShape 3"/>
            <p:cNvCxnSpPr>
              <a:cxnSpLocks noChangeShapeType="1"/>
            </p:cNvCxnSpPr>
            <p:nvPr/>
          </p:nvCxnSpPr>
          <p:spPr bwMode="auto">
            <a:xfrm rot="16200000" flipH="1">
              <a:off x="728330" y="5529015"/>
              <a:ext cx="774210" cy="550084"/>
            </a:xfrm>
            <a:prstGeom prst="bentConnector2">
              <a:avLst/>
            </a:prstGeom>
            <a:noFill/>
            <a:ln w="28575" cap="rnd">
              <a:solidFill>
                <a:srgbClr val="EE487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7" name="AutoShape 4"/>
            <p:cNvCxnSpPr>
              <a:cxnSpLocks noChangeShapeType="1"/>
            </p:cNvCxnSpPr>
            <p:nvPr/>
          </p:nvCxnSpPr>
          <p:spPr bwMode="auto">
            <a:xfrm rot="5400000">
              <a:off x="7564619" y="5459571"/>
              <a:ext cx="810629" cy="594718"/>
            </a:xfrm>
            <a:prstGeom prst="bentConnector2">
              <a:avLst/>
            </a:prstGeom>
            <a:noFill/>
            <a:ln w="28575" cap="rnd">
              <a:solidFill>
                <a:srgbClr val="EE487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8" name="Text Box 5"/>
            <p:cNvSpPr txBox="1">
              <a:spLocks noChangeArrowheads="1"/>
            </p:cNvSpPr>
            <p:nvPr/>
          </p:nvSpPr>
          <p:spPr bwMode="white">
            <a:xfrm>
              <a:off x="1390477" y="5913331"/>
              <a:ext cx="6263332" cy="46166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rgbClr val="FEFEF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ЕДИНАЯ КАРТИНА МИРА</a:t>
              </a:r>
            </a:p>
          </p:txBody>
        </p:sp>
      </p:grpSp>
      <p:grpSp>
        <p:nvGrpSpPr>
          <p:cNvPr id="89" name="Группа 62"/>
          <p:cNvGrpSpPr/>
          <p:nvPr/>
        </p:nvGrpSpPr>
        <p:grpSpPr>
          <a:xfrm>
            <a:off x="4994701" y="5157355"/>
            <a:ext cx="3864065" cy="468000"/>
            <a:chOff x="995132" y="4293096"/>
            <a:chExt cx="3720884" cy="468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0" name="AutoShape 28"/>
            <p:cNvSpPr>
              <a:spLocks noChangeArrowheads="1"/>
            </p:cNvSpPr>
            <p:nvPr/>
          </p:nvSpPr>
          <p:spPr bwMode="gray">
            <a:xfrm>
              <a:off x="995132" y="4293096"/>
              <a:ext cx="3720884" cy="468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tint val="38039"/>
                    <a:invGamma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C68AD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Rectangle 33"/>
            <p:cNvSpPr>
              <a:spLocks noChangeArrowheads="1"/>
            </p:cNvSpPr>
            <p:nvPr/>
          </p:nvSpPr>
          <p:spPr bwMode="gray">
            <a:xfrm>
              <a:off x="1281492" y="4341303"/>
              <a:ext cx="1403782" cy="341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b="1" dirty="0">
                  <a:solidFill>
                    <a:srgbClr val="002060"/>
                  </a:solidFill>
                </a:rPr>
                <a:t>конверсия</a:t>
              </a:r>
              <a:endParaRPr lang="en-US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1843" y="5356995"/>
            <a:ext cx="160237" cy="16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9949" y="1252079"/>
            <a:ext cx="30932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Науки о природе – </a:t>
            </a:r>
          </a:p>
          <a:p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объяснение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4615" y="1344411"/>
            <a:ext cx="38277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Гуманитарные науки – </a:t>
            </a:r>
          </a:p>
          <a:p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108514191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1 слайды\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83" r="-1"/>
          <a:stretch/>
        </p:blipFill>
        <p:spPr bwMode="auto">
          <a:xfrm>
            <a:off x="-1" y="1340769"/>
            <a:ext cx="9144001" cy="511256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372200" y="2730425"/>
            <a:ext cx="2448272" cy="13466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>
                    <a:lumMod val="20000"/>
                    <a:lumOff val="80000"/>
                  </a:schemeClr>
                </a:solidFill>
              </a:rPr>
              <a:t>Национальная программа поддержки и развития чтения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Ресурсы, используемые для разрешения противоречий</a:t>
            </a:r>
          </a:p>
        </p:txBody>
      </p:sp>
    </p:spTree>
    <p:extLst>
      <p:ext uri="{BB962C8B-B14F-4D97-AF65-F5344CB8AC3E}">
        <p14:creationId xmlns:p14="http://schemas.microsoft.com/office/powerpoint/2010/main" val="647901445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Новое содержание образования</a:t>
            </a: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283047" y="5814566"/>
            <a:ext cx="8460432" cy="638770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rgbClr val="000000"/>
                </a:solidFill>
              </a:rPr>
              <a:t>Стратегии познания: объяснение, понимание (герменевтика), 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rgbClr val="000000"/>
                </a:solidFill>
              </a:rPr>
              <a:t>стратегия диалога (М. М. Бахтин)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 rot="5400000">
            <a:off x="7144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gray">
          <a:xfrm>
            <a:off x="890588" y="4057650"/>
            <a:ext cx="195421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sz="1000" b="1" dirty="0">
                <a:solidFill>
                  <a:srgbClr val="FF0000"/>
                </a:solidFill>
              </a:rPr>
              <a:t>Формирование научной картины мира, </a:t>
            </a:r>
          </a:p>
          <a:p>
            <a:pPr algn="ctr" eaLnBrk="0" hangingPunct="0"/>
            <a:r>
              <a:rPr lang="ru-RU" sz="1000" b="1" dirty="0">
                <a:solidFill>
                  <a:srgbClr val="1C1C1C"/>
                </a:solidFill>
              </a:rPr>
              <a:t>знаний об окружающей среде как единой целостной системе, о взаимосвязи человека, природы и общества</a:t>
            </a:r>
            <a:endParaRPr lang="en-US" sz="1000" b="1" dirty="0">
              <a:solidFill>
                <a:srgbClr val="1C1C1C"/>
              </a:solidFill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gray">
          <a:xfrm rot="5400000">
            <a:off x="2456657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gray">
          <a:xfrm>
            <a:off x="3322638" y="4057650"/>
            <a:ext cx="197167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000" b="1" dirty="0">
                <a:solidFill>
                  <a:srgbClr val="FF0000"/>
                </a:solidFill>
              </a:rPr>
              <a:t>Формирование представлений о математике как о части человеческой культуры,</a:t>
            </a:r>
            <a:endParaRPr lang="en-US" sz="1000" b="1" dirty="0">
              <a:solidFill>
                <a:srgbClr val="FF0000"/>
              </a:solidFill>
            </a:endParaRPr>
          </a:p>
          <a:p>
            <a:pPr algn="ctr" eaLnBrk="0" hangingPunct="0"/>
            <a:r>
              <a:rPr lang="ru-RU" sz="1000" b="1" dirty="0">
                <a:solidFill>
                  <a:srgbClr val="1C1C1C"/>
                </a:solidFill>
              </a:rPr>
              <a:t>универсальном языке науки, позволяющем описывать и изучать реальные процессы и явления</a:t>
            </a:r>
            <a:endParaRPr lang="en-US" sz="1000" b="1" dirty="0">
              <a:solidFill>
                <a:srgbClr val="1C1C1C"/>
              </a:solidFill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 rot="5400000">
            <a:off x="4934744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gray">
          <a:xfrm>
            <a:off x="5816599" y="4057650"/>
            <a:ext cx="198940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000" b="1" dirty="0">
                <a:solidFill>
                  <a:srgbClr val="FF0000"/>
                </a:solidFill>
              </a:rPr>
              <a:t>Формирование системных исторических и культурологических знаний,</a:t>
            </a:r>
            <a:endParaRPr lang="en-US" sz="1000" b="1" dirty="0">
              <a:solidFill>
                <a:srgbClr val="FF0000"/>
              </a:solidFill>
            </a:endParaRPr>
          </a:p>
          <a:p>
            <a:pPr algn="ctr" eaLnBrk="0" hangingPunct="0"/>
            <a:r>
              <a:rPr lang="ru-RU" sz="1000" b="1" dirty="0">
                <a:solidFill>
                  <a:srgbClr val="1C1C1C"/>
                </a:solidFill>
              </a:rPr>
              <a:t>нравственных ценностей, этики межличностных отношений. Актуализация в сознании граждан социальных приоритетов и идеалов</a:t>
            </a:r>
            <a:endParaRPr lang="en-US" sz="1000" b="1" dirty="0">
              <a:solidFill>
                <a:srgbClr val="1C1C1C"/>
              </a:solidFill>
            </a:endParaRPr>
          </a:p>
        </p:txBody>
      </p:sp>
      <p:pic>
        <p:nvPicPr>
          <p:cNvPr id="18" name="Picture 9" descr="RY_circle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2363" y="2141538"/>
            <a:ext cx="1211709" cy="121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LB_circle0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9838" y="2141538"/>
            <a:ext cx="1243930" cy="124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YG_circle0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7763" y="2116138"/>
            <a:ext cx="1267652" cy="126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1354932" y="2636724"/>
            <a:ext cx="9848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1000" b="1" dirty="0">
                <a:solidFill>
                  <a:srgbClr val="D13F11"/>
                </a:solidFill>
              </a:rPr>
              <a:t>Естественно-научное</a:t>
            </a:r>
            <a:endParaRPr lang="en-US" sz="1000" b="1" dirty="0">
              <a:solidFill>
                <a:srgbClr val="5F5F5F"/>
              </a:solidFill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313488" y="2617167"/>
            <a:ext cx="9144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1000" b="1" dirty="0">
                <a:solidFill>
                  <a:srgbClr val="D13F11"/>
                </a:solidFill>
              </a:rPr>
              <a:t>Гуманитарное</a:t>
            </a:r>
            <a:endParaRPr lang="en-US" sz="1000" b="1" dirty="0">
              <a:solidFill>
                <a:srgbClr val="5F5F5F"/>
              </a:solidFill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3844926" y="2614923"/>
            <a:ext cx="914400" cy="310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1000" b="1" dirty="0">
                <a:solidFill>
                  <a:srgbClr val="D13F11"/>
                </a:solidFill>
              </a:rPr>
              <a:t>Математическое</a:t>
            </a:r>
            <a:endParaRPr lang="en-US" sz="1000" b="1" dirty="0">
              <a:solidFill>
                <a:srgbClr val="5F5F5F"/>
              </a:solidFill>
            </a:endParaRPr>
          </a:p>
        </p:txBody>
      </p:sp>
      <p:pic>
        <p:nvPicPr>
          <p:cNvPr id="24" name="Picture 15" descr="O_chevron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0513" y="3529013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O_chevron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9725" y="3529013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O_chevron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4313" y="3529013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403484"/>
            <a:ext cx="63373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C00000"/>
                </a:solidFill>
              </a:rPr>
              <a:t>Операции, формы, виды мышления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7074164" y="1311456"/>
            <a:ext cx="731837" cy="553388"/>
          </a:xfrm>
          <a:prstGeom prst="rightArrow">
            <a:avLst/>
          </a:prstGeom>
          <a:gradFill flip="none" rotWithShape="1">
            <a:gsLst>
              <a:gs pos="0">
                <a:schemeClr val="bg2">
                  <a:shade val="30000"/>
                  <a:satMod val="115000"/>
                  <a:lumMod val="39000"/>
                  <a:lumOff val="61000"/>
                </a:schemeClr>
              </a:gs>
              <a:gs pos="50000">
                <a:schemeClr val="bg2">
                  <a:shade val="67500"/>
                  <a:satMod val="115000"/>
                  <a:lumMod val="39000"/>
                  <a:lumOff val="61000"/>
                </a:schemeClr>
              </a:gs>
              <a:gs pos="100000">
                <a:schemeClr val="bg2">
                  <a:shade val="100000"/>
                  <a:satMod val="115000"/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977242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25218">
            <a:off x="330471" y="2050713"/>
            <a:ext cx="2670279" cy="17192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Новое содержание образования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88AA-F480-495D-9111-2C374543379F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98114716"/>
              </p:ext>
            </p:extLst>
          </p:nvPr>
        </p:nvGraphicFramePr>
        <p:xfrm>
          <a:off x="0" y="1106488"/>
          <a:ext cx="8964488" cy="5507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140" y="1124744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EE48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Конвергенция знаний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28184" y="1113701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E9E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Конвергенция стратегий познания</a:t>
            </a:r>
          </a:p>
        </p:txBody>
      </p:sp>
    </p:spTree>
    <p:extLst>
      <p:ext uri="{BB962C8B-B14F-4D97-AF65-F5344CB8AC3E}">
        <p14:creationId xmlns:p14="http://schemas.microsoft.com/office/powerpoint/2010/main" val="3999995880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474695222e69d013c9fa8179a774358a783067"/>
</p:tagLst>
</file>

<file path=ppt/theme/theme1.xml><?xml version="1.0" encoding="utf-8"?>
<a:theme xmlns:a="http://schemas.openxmlformats.org/drawingml/2006/main" name="Тема5">
  <a:themeElements>
    <a:clrScheme name="Default Design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2">
    <a:dk1>
      <a:srgbClr val="808080"/>
    </a:dk1>
    <a:lt1>
      <a:srgbClr val="9BD3E5"/>
    </a:lt1>
    <a:dk2>
      <a:srgbClr val="357DA9"/>
    </a:dk2>
    <a:lt2>
      <a:srgbClr val="101C56"/>
    </a:lt2>
    <a:accent1>
      <a:srgbClr val="58BECC"/>
    </a:accent1>
    <a:accent2>
      <a:srgbClr val="8A5BDF"/>
    </a:accent2>
    <a:accent3>
      <a:srgbClr val="AEBFD1"/>
    </a:accent3>
    <a:accent4>
      <a:srgbClr val="84B4C3"/>
    </a:accent4>
    <a:accent5>
      <a:srgbClr val="B4DBE2"/>
    </a:accent5>
    <a:accent6>
      <a:srgbClr val="7D52CA"/>
    </a:accent6>
    <a:hlink>
      <a:srgbClr val="6ECC4C"/>
    </a:hlink>
    <a:folHlink>
      <a:srgbClr val="DD693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3102</TotalTime>
  <Words>1094</Words>
  <Application>Microsoft Office PowerPoint</Application>
  <PresentationFormat>Экран (4:3)</PresentationFormat>
  <Paragraphs>251</Paragraphs>
  <Slides>27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Тема5</vt:lpstr>
      <vt:lpstr>Конвергенция естественно-научного и гуманитарного образования как основа формирования метапредметных компетенций обучающихся</vt:lpstr>
      <vt:lpstr>«Человек – как мир, а мир – как человек».                                        </vt:lpstr>
      <vt:lpstr>Презентация PowerPoint</vt:lpstr>
      <vt:lpstr>«Не для школы, а для жизни мы учимся»</vt:lpstr>
      <vt:lpstr>Презентация PowerPoint</vt:lpstr>
      <vt:lpstr>Когнитивные противоречия</vt:lpstr>
      <vt:lpstr>Ресурсы, используемые для разрешения противоречий</vt:lpstr>
      <vt:lpstr>Новое содержание образования</vt:lpstr>
      <vt:lpstr>Новое содержание образования</vt:lpstr>
      <vt:lpstr>Новое содержание образования</vt:lpstr>
      <vt:lpstr>Методическая система учителя как способ разрешения дидактических и когнитивных противоречий</vt:lpstr>
      <vt:lpstr>Теоретические основы организации познавательной деятельности обучающихся</vt:lpstr>
      <vt:lpstr>Теоретическая модель процесса организации образовательной деятельности на уроках физики и астрономии</vt:lpstr>
      <vt:lpstr>Реализация принципа конвергенции через метапредметный конструктор урока</vt:lpstr>
      <vt:lpstr>Метапредметный конструктор урока</vt:lpstr>
      <vt:lpstr>Метапредметный конструктор урока</vt:lpstr>
      <vt:lpstr>Метапредметный конструктор урока</vt:lpstr>
      <vt:lpstr>Метапредметный конструктор урока</vt:lpstr>
      <vt:lpstr>Метапредметный конструктор урока</vt:lpstr>
      <vt:lpstr>Метапредметный конструктор урока</vt:lpstr>
      <vt:lpstr>Изменение отношения к знанию</vt:lpstr>
      <vt:lpstr>Зона благоприятного использования МК</vt:lpstr>
      <vt:lpstr>Риски применения МК</vt:lpstr>
      <vt:lpstr>Ожидаемые результаты</vt:lpstr>
      <vt:lpstr>Результативность</vt:lpstr>
      <vt:lpstr>Перспективы конвергенции образования как основы образовательного пространства школы</vt:lpstr>
      <vt:lpstr>Дэниэль Кельман «Измеряя мир»</vt:lpstr>
    </vt:vector>
  </TitlesOfParts>
  <Company>school36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A.A</dc:creator>
  <cp:lastModifiedBy>Пользователь Windows</cp:lastModifiedBy>
  <cp:revision>455</cp:revision>
  <dcterms:created xsi:type="dcterms:W3CDTF">2013-03-12T11:09:36Z</dcterms:created>
  <dcterms:modified xsi:type="dcterms:W3CDTF">2018-03-16T07:23:19Z</dcterms:modified>
</cp:coreProperties>
</file>